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73" r:id="rId6"/>
    <p:sldId id="267" r:id="rId7"/>
    <p:sldId id="269" r:id="rId8"/>
    <p:sldId id="261" r:id="rId9"/>
    <p:sldId id="271" r:id="rId10"/>
    <p:sldId id="262" r:id="rId11"/>
    <p:sldId id="263" r:id="rId12"/>
    <p:sldId id="270" r:id="rId13"/>
    <p:sldId id="264" r:id="rId14"/>
    <p:sldId id="265" r:id="rId15"/>
    <p:sldId id="266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E5E5F7"/>
    <a:srgbClr val="99FFCC"/>
    <a:srgbClr val="F9E6D3"/>
    <a:srgbClr val="FBEDD1"/>
    <a:srgbClr val="F9E2B5"/>
    <a:srgbClr val="E67300"/>
    <a:srgbClr val="008000"/>
    <a:srgbClr val="FE7F00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1488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1A1F65-29E8-4A96-8946-2A279351F9FF}" type="datetimeFigureOut">
              <a:rPr lang="en-GB" smtClean="0"/>
              <a:t>13/06/2017</a:t>
            </a:fld>
            <a:endParaRPr lang="en-GB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AC63EC-143C-4236-9997-0376C9B1FE1F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7459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mtClean="0"/>
              <a:t>CEO </a:t>
            </a:r>
          </a:p>
          <a:p>
            <a:r>
              <a:rPr lang="de-DE" smtClean="0"/>
              <a:t>+ 20 years of experience in glass recycling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C63EC-143C-4236-9997-0376C9B1FE1F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23868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mtClean="0"/>
              <a:t>FERVER :</a:t>
            </a:r>
          </a:p>
          <a:p>
            <a:r>
              <a:rPr lang="de-DE" smtClean="0">
                <a:sym typeface="Wingdings" panose="05000000000000000000" pitchFamily="2" charset="2"/>
              </a:rPr>
              <a:t>  </a:t>
            </a:r>
            <a:r>
              <a:rPr lang="de-DE" smtClean="0"/>
              <a:t>42 members </a:t>
            </a:r>
          </a:p>
          <a:p>
            <a:r>
              <a:rPr lang="de-DE" smtClean="0">
                <a:sym typeface="Wingdings" panose="05000000000000000000" pitchFamily="2" charset="2"/>
              </a:rPr>
              <a:t>  </a:t>
            </a:r>
            <a:r>
              <a:rPr lang="de-DE" smtClean="0"/>
              <a:t>39 recycling plants (39 can recycle Flatglass9 </a:t>
            </a:r>
          </a:p>
          <a:p>
            <a:pPr marL="171450" indent="-171450">
              <a:buFont typeface="Wingdings"/>
              <a:buChar char="à"/>
            </a:pPr>
            <a:r>
              <a:rPr lang="de-DE" smtClean="0">
                <a:sym typeface="Wingdings" panose="05000000000000000000" pitchFamily="2" charset="2"/>
              </a:rPr>
              <a:t> FERVER-members recycle 70% of glass waste in Europe (overall) </a:t>
            </a:r>
          </a:p>
          <a:p>
            <a:pPr marL="171450" indent="-171450">
              <a:buFont typeface="Wingdings"/>
              <a:buChar char="à"/>
            </a:pPr>
            <a:r>
              <a:rPr lang="de-DE" smtClean="0"/>
              <a:t> FERVER-members recycle 8.6 Mio tons packaging glass and 1.8 Mio tons flatglass </a:t>
            </a:r>
          </a:p>
          <a:p>
            <a:pPr marL="171450" indent="-171450">
              <a:buFont typeface="Wingdings"/>
              <a:buChar char="à"/>
            </a:pPr>
            <a:r>
              <a:rPr lang="de-DE" smtClean="0"/>
              <a:t> FERVER-employées : 2350</a:t>
            </a:r>
          </a:p>
          <a:p>
            <a:endParaRPr lang="de-DE" smtClean="0"/>
          </a:p>
          <a:p>
            <a:r>
              <a:rPr lang="de-DE" smtClean="0"/>
              <a:t>„Sorting“ = „Processing“? </a:t>
            </a:r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C63EC-143C-4236-9997-0376C9B1FE1F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34428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de-DE" altLang="en-US" sz="1200" b="0" smtClean="0">
                <a:solidFill>
                  <a:schemeClr val="bg1"/>
                </a:solidFill>
                <a:latin typeface="Calibri" pitchFamily="34" charset="0"/>
              </a:rPr>
              <a:t>Never ending recycling loop.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de-DE" altLang="en-US" sz="1200" b="0" smtClean="0">
              <a:solidFill>
                <a:schemeClr val="bg1"/>
              </a:solidFill>
              <a:latin typeface="Calibri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de-DE" altLang="en-US" sz="1200" b="0" smtClean="0">
                <a:solidFill>
                  <a:schemeClr val="bg1"/>
                </a:solidFill>
                <a:latin typeface="Calibri" pitchFamily="34" charset="0"/>
              </a:rPr>
              <a:t>zu  SAVING ENERGY :</a:t>
            </a:r>
            <a:r>
              <a:rPr lang="de-DE" altLang="en-US" sz="1200" b="0" baseline="0" smtClean="0">
                <a:solidFill>
                  <a:schemeClr val="bg1"/>
                </a:solidFill>
                <a:latin typeface="Calibri" pitchFamily="34" charset="0"/>
              </a:rPr>
              <a:t>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de-DE" altLang="en-US" sz="1200" b="0" baseline="0" smtClean="0">
              <a:solidFill>
                <a:schemeClr val="bg1"/>
              </a:solidFill>
              <a:latin typeface="Calibri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de-DE" altLang="en-US" sz="1200" b="0" smtClean="0">
                <a:solidFill>
                  <a:schemeClr val="bg1"/>
                </a:solidFill>
                <a:latin typeface="Calibri" pitchFamily="34" charset="0"/>
              </a:rPr>
              <a:t>Glas „schmilzt“ bei geringeren Temperaturen als Glasrohstoffe wie Sand und Kalk.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de-DE" altLang="en-US" sz="1200" b="0" smtClean="0">
              <a:solidFill>
                <a:schemeClr val="bg1"/>
              </a:solidFill>
              <a:latin typeface="Calibri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de-DE" altLang="en-US" sz="1200" b="0" smtClean="0">
                <a:solidFill>
                  <a:schemeClr val="bg1"/>
                </a:solidFill>
                <a:latin typeface="Calibri" pitchFamily="34" charset="0"/>
              </a:rPr>
              <a:t>Beim Einsatz in der Glasherstellung führt die Verwendung von Altglas zu einer beträchtlichen </a:t>
            </a:r>
            <a:r>
              <a:rPr lang="de-DE" altLang="en-US" sz="1200" b="0" smtClean="0">
                <a:solidFill>
                  <a:srgbClr val="FFCC99"/>
                </a:solidFill>
                <a:latin typeface="Calibri" pitchFamily="34" charset="0"/>
              </a:rPr>
              <a:t>Energieeinsparung</a:t>
            </a:r>
            <a:r>
              <a:rPr lang="de-DE" altLang="en-US" sz="1200" b="0" smtClean="0">
                <a:solidFill>
                  <a:schemeClr val="bg1"/>
                </a:solidFill>
                <a:latin typeface="Calibri" pitchFamily="34" charset="0"/>
              </a:rPr>
              <a:t> gegenüber der Aufschmelzung kristalliner Primär-rohstoffe.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de-DE" altLang="en-US" sz="1200" b="0" smtClean="0">
              <a:solidFill>
                <a:schemeClr val="bg1"/>
              </a:solidFill>
              <a:latin typeface="Calibri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de-DE" altLang="en-US" sz="1200" b="0" smtClean="0">
                <a:solidFill>
                  <a:schemeClr val="bg1"/>
                </a:solidFill>
                <a:latin typeface="Calibri" pitchFamily="34" charset="0"/>
              </a:rPr>
              <a:t>Im Mittel liegt die Energieersparnis bei </a:t>
            </a:r>
            <a:r>
              <a:rPr lang="de-DE" altLang="en-US" sz="1200" b="0" smtClean="0">
                <a:solidFill>
                  <a:srgbClr val="FFCC99"/>
                </a:solidFill>
                <a:latin typeface="Calibri" pitchFamily="34" charset="0"/>
              </a:rPr>
              <a:t>2,5 % pro 10 % eingesetzter Altglas-Scherben</a:t>
            </a:r>
            <a:r>
              <a:rPr lang="de-DE" altLang="en-US" sz="1200" b="0" smtClean="0">
                <a:solidFill>
                  <a:schemeClr val="bg1"/>
                </a:solidFill>
                <a:latin typeface="Calibri" pitchFamily="34" charset="0"/>
              </a:rPr>
              <a:t>, in Grünglasschmelzen mit 80 % Scherbenanteil somit bei 20%!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de-DE" altLang="en-US" sz="1200" b="0" smtClean="0">
              <a:solidFill>
                <a:schemeClr val="bg1"/>
              </a:solidFill>
              <a:latin typeface="Calibri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de-DE" altLang="en-US" sz="1200" b="0" smtClean="0">
                <a:solidFill>
                  <a:schemeClr val="bg1"/>
                </a:solidFill>
                <a:latin typeface="Calibri" pitchFamily="34" charset="0"/>
              </a:rPr>
              <a:t>Mit der durch das Recycling einer einzigen Flasche eingesparten Energie kann ein </a:t>
            </a:r>
            <a:r>
              <a:rPr lang="de-DE" altLang="en-US" sz="1200" b="0" smtClean="0">
                <a:solidFill>
                  <a:srgbClr val="FFCC99"/>
                </a:solidFill>
                <a:latin typeface="Calibri" pitchFamily="34" charset="0"/>
              </a:rPr>
              <a:t>Computer 25 Minuten</a:t>
            </a:r>
            <a:r>
              <a:rPr lang="de-DE" altLang="en-US" sz="1200" b="0" smtClean="0">
                <a:solidFill>
                  <a:schemeClr val="bg1"/>
                </a:solidFill>
                <a:latin typeface="Calibri" pitchFamily="34" charset="0"/>
              </a:rPr>
              <a:t>, ein </a:t>
            </a:r>
            <a:r>
              <a:rPr lang="de-DE" altLang="en-US" sz="1200" b="0" smtClean="0">
                <a:solidFill>
                  <a:srgbClr val="FFCC99"/>
                </a:solidFill>
                <a:latin typeface="Calibri" pitchFamily="34" charset="0"/>
              </a:rPr>
              <a:t>Fernseher 20 Minuten</a:t>
            </a:r>
            <a:r>
              <a:rPr lang="de-DE" altLang="en-US" sz="1200" b="0" smtClean="0">
                <a:solidFill>
                  <a:schemeClr val="bg1"/>
                </a:solidFill>
                <a:latin typeface="Calibri" pitchFamily="34" charset="0"/>
              </a:rPr>
              <a:t> oder eine </a:t>
            </a:r>
            <a:r>
              <a:rPr lang="de-DE" altLang="en-US" sz="1200" b="0" smtClean="0">
                <a:solidFill>
                  <a:srgbClr val="FFCC99"/>
                </a:solidFill>
                <a:latin typeface="Calibri" pitchFamily="34" charset="0"/>
              </a:rPr>
              <a:t>Waschmaschine 10 Minuten</a:t>
            </a:r>
            <a:r>
              <a:rPr lang="de-DE" altLang="en-US" sz="1200" b="0" smtClean="0">
                <a:solidFill>
                  <a:schemeClr val="bg1"/>
                </a:solidFill>
                <a:latin typeface="Calibri" pitchFamily="34" charset="0"/>
              </a:rPr>
              <a:t> lang betrieben werden. </a:t>
            </a:r>
          </a:p>
          <a:p>
            <a:endParaRPr lang="de-DE" smtClean="0"/>
          </a:p>
          <a:p>
            <a:r>
              <a:rPr lang="de-DE" smtClean="0"/>
              <a:t>zu CONSERVING RESOURCES :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en-US" sz="1200" b="0" smtClean="0">
              <a:solidFill>
                <a:schemeClr val="bg1"/>
              </a:solidFill>
              <a:latin typeface="Calibri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en-US" sz="1200" b="0" smtClean="0">
                <a:solidFill>
                  <a:schemeClr val="bg1"/>
                </a:solidFill>
                <a:latin typeface="Calibri" pitchFamily="34" charset="0"/>
              </a:rPr>
              <a:t>Altglas ersetzt wichtige Primärrohstoffe (Sand, Soda, Kalk) in der Glasschmelze.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en-US" sz="1200" b="0" smtClean="0">
              <a:solidFill>
                <a:schemeClr val="bg1"/>
              </a:solidFill>
              <a:latin typeface="Calibri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en-US" sz="1200" b="0" smtClean="0">
                <a:solidFill>
                  <a:schemeClr val="bg1"/>
                </a:solidFill>
                <a:latin typeface="Calibri" pitchFamily="34" charset="0"/>
              </a:rPr>
              <a:t>Grundsätzlich kann Glas </a:t>
            </a:r>
            <a:r>
              <a:rPr lang="de-DE" altLang="en-US" sz="1200" b="0" smtClean="0">
                <a:solidFill>
                  <a:srgbClr val="FFCC99"/>
                </a:solidFill>
                <a:latin typeface="Calibri" pitchFamily="34" charset="0"/>
              </a:rPr>
              <a:t>immer wieder</a:t>
            </a:r>
            <a:r>
              <a:rPr lang="de-DE" altLang="en-US" sz="1200" b="0" smtClean="0">
                <a:solidFill>
                  <a:schemeClr val="bg1"/>
                </a:solidFill>
                <a:latin typeface="Calibri" pitchFamily="34" charset="0"/>
              </a:rPr>
              <a:t> und </a:t>
            </a:r>
            <a:r>
              <a:rPr lang="de-DE" altLang="en-US" sz="1200" b="0" smtClean="0">
                <a:solidFill>
                  <a:srgbClr val="FFCC99"/>
                </a:solidFill>
                <a:latin typeface="Calibri" pitchFamily="34" charset="0"/>
              </a:rPr>
              <a:t>ohne Qualitätsverlust</a:t>
            </a:r>
            <a:r>
              <a:rPr lang="de-DE" altLang="en-US" sz="1200" b="0" smtClean="0">
                <a:solidFill>
                  <a:schemeClr val="bg1"/>
                </a:solidFill>
                <a:latin typeface="Calibri" pitchFamily="34" charset="0"/>
              </a:rPr>
              <a:t> recycelt werden.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en-US" sz="1200" b="0" smtClean="0">
              <a:solidFill>
                <a:schemeClr val="bg1"/>
              </a:solidFill>
              <a:latin typeface="Calibri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de-DE" altLang="en-US" sz="1200" b="0" smtClean="0">
                <a:solidFill>
                  <a:schemeClr val="bg1"/>
                </a:solidFill>
                <a:latin typeface="Calibri" pitchFamily="34" charset="0"/>
              </a:rPr>
              <a:t>Somit trägt das Glasrecycling wesentlich zur </a:t>
            </a:r>
            <a:r>
              <a:rPr lang="de-DE" altLang="en-US" sz="1200" b="0" smtClean="0">
                <a:solidFill>
                  <a:srgbClr val="FFCC99"/>
                </a:solidFill>
                <a:latin typeface="Calibri" pitchFamily="34" charset="0"/>
              </a:rPr>
              <a:t>Schonung natürlicher Rohstoff-Lagerstätten</a:t>
            </a:r>
            <a:r>
              <a:rPr lang="de-DE" altLang="en-US" sz="1200" b="0" smtClean="0">
                <a:solidFill>
                  <a:schemeClr val="bg1"/>
                </a:solidFill>
                <a:latin typeface="Calibri" pitchFamily="34" charset="0"/>
              </a:rPr>
              <a:t>  und zur Schonung der Landschaft bei.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en-US" sz="1200" b="0" smtClean="0">
              <a:solidFill>
                <a:schemeClr val="bg1"/>
              </a:solidFill>
              <a:latin typeface="Calibri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en-US" sz="1200" b="0" smtClean="0">
                <a:solidFill>
                  <a:schemeClr val="bg1"/>
                </a:solidFill>
                <a:latin typeface="Calibri" pitchFamily="34" charset="0"/>
              </a:rPr>
              <a:t>Dadurch, dass Altglas  wiederverwendet und nicht deponiert wird, kann der </a:t>
            </a:r>
            <a:r>
              <a:rPr lang="de-DE" altLang="en-US" sz="1200" b="0" smtClean="0">
                <a:solidFill>
                  <a:srgbClr val="FFCC99"/>
                </a:solidFill>
                <a:latin typeface="Calibri" pitchFamily="34" charset="0"/>
              </a:rPr>
              <a:t>Landschafts-verbrauch</a:t>
            </a:r>
            <a:r>
              <a:rPr lang="de-DE" altLang="en-US" sz="1200" b="0" smtClean="0">
                <a:solidFill>
                  <a:schemeClr val="bg1"/>
                </a:solidFill>
                <a:latin typeface="Calibri" pitchFamily="34" charset="0"/>
              </a:rPr>
              <a:t> zusätzlich verringert werden.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en-US" sz="1200" b="0" smtClean="0">
              <a:solidFill>
                <a:schemeClr val="bg1"/>
              </a:solidFill>
              <a:latin typeface="Calibri" pitchFamily="34" charset="0"/>
            </a:endParaRPr>
          </a:p>
          <a:p>
            <a:endParaRPr lang="de-DE" smtClean="0"/>
          </a:p>
          <a:p>
            <a:r>
              <a:rPr lang="de-DE" smtClean="0"/>
              <a:t>zu REDUCING CO2-EMISSIONS : </a:t>
            </a:r>
          </a:p>
          <a:p>
            <a:endParaRPr lang="de-DE" smtClean="0"/>
          </a:p>
          <a:p>
            <a:pPr algn="just" eaLnBrk="1" hangingPunct="1">
              <a:spcBef>
                <a:spcPct val="40000"/>
              </a:spcBef>
              <a:buFontTx/>
              <a:buNone/>
            </a:pPr>
            <a:r>
              <a:rPr lang="de-DE" altLang="en-US" sz="1200" b="0" smtClean="0">
                <a:solidFill>
                  <a:schemeClr val="bg1"/>
                </a:solidFill>
                <a:latin typeface="Calibri" pitchFamily="34" charset="0"/>
              </a:rPr>
              <a:t>Die Reduzierung schädlicher Emissionen ist ein besonders wichtiges Argument für das Glasrecycling. In Bezug auf die aktuell diskutierte </a:t>
            </a:r>
            <a:r>
              <a:rPr lang="de-DE" altLang="en-US" sz="1200" b="0" smtClean="0">
                <a:solidFill>
                  <a:srgbClr val="FFCC99"/>
                </a:solidFill>
                <a:latin typeface="Calibri" pitchFamily="34" charset="0"/>
              </a:rPr>
              <a:t>Klimaerwärmung</a:t>
            </a:r>
            <a:r>
              <a:rPr lang="de-DE" altLang="en-US" sz="1200" b="0" smtClean="0">
                <a:solidFill>
                  <a:schemeClr val="bg1"/>
                </a:solidFill>
                <a:latin typeface="Calibri" pitchFamily="34" charset="0"/>
              </a:rPr>
              <a:t> ist die durch den Einsatz von Altglas bewirkte, deutliche Reduzierung des CO</a:t>
            </a:r>
            <a:r>
              <a:rPr lang="de-DE" altLang="en-US" sz="1200" b="0" baseline="-25000" smtClean="0">
                <a:solidFill>
                  <a:schemeClr val="bg1"/>
                </a:solidFill>
                <a:latin typeface="Calibri" pitchFamily="34" charset="0"/>
              </a:rPr>
              <a:t>2</a:t>
            </a:r>
            <a:r>
              <a:rPr lang="de-DE" altLang="en-US" sz="1200" b="0" smtClean="0">
                <a:solidFill>
                  <a:schemeClr val="bg1"/>
                </a:solidFill>
                <a:latin typeface="Calibri" pitchFamily="34" charset="0"/>
              </a:rPr>
              <a:t>-Ausstoßes bei der Glasherstellung hervorzuheben. </a:t>
            </a:r>
          </a:p>
          <a:p>
            <a:pPr algn="just" eaLnBrk="1" hangingPunct="1">
              <a:spcBef>
                <a:spcPct val="40000"/>
              </a:spcBef>
              <a:buFontTx/>
              <a:buNone/>
            </a:pPr>
            <a:r>
              <a:rPr lang="de-DE" altLang="en-US" sz="1200" b="0" smtClean="0">
                <a:solidFill>
                  <a:schemeClr val="bg1"/>
                </a:solidFill>
                <a:latin typeface="Calibri" pitchFamily="34" charset="0"/>
              </a:rPr>
              <a:t>Dieser Effekt kommt zum einen durch den energiesparenden Einfluß der Scherben zustande, wodurch die CO</a:t>
            </a:r>
            <a:r>
              <a:rPr lang="de-DE" altLang="en-US" sz="1200" b="0" baseline="-25000" smtClean="0">
                <a:solidFill>
                  <a:schemeClr val="bg1"/>
                </a:solidFill>
                <a:latin typeface="Calibri" pitchFamily="34" charset="0"/>
              </a:rPr>
              <a:t>2</a:t>
            </a:r>
            <a:r>
              <a:rPr lang="de-DE" altLang="en-US" sz="1200" b="0" smtClean="0">
                <a:solidFill>
                  <a:schemeClr val="bg1"/>
                </a:solidFill>
                <a:latin typeface="Calibri" pitchFamily="34" charset="0"/>
              </a:rPr>
              <a:t>-freisetzende Verfeuerung von Energieträgern wie Öl und Gas verringert wird. </a:t>
            </a:r>
          </a:p>
          <a:p>
            <a:pPr algn="just" eaLnBrk="1" hangingPunct="1">
              <a:spcBef>
                <a:spcPct val="40000"/>
              </a:spcBef>
              <a:buFontTx/>
              <a:buNone/>
            </a:pPr>
            <a:r>
              <a:rPr lang="de-DE" altLang="en-US" sz="1200" b="0" smtClean="0">
                <a:solidFill>
                  <a:schemeClr val="bg1"/>
                </a:solidFill>
                <a:latin typeface="Calibri" pitchFamily="34" charset="0"/>
              </a:rPr>
              <a:t>Auch dadurch, dass Altglas die in der Schmelze eingesetzten Karbonate (Soda, Kalk und Dolomit) ersetzt, trägt deren Aufschmelzung nicht zur CO</a:t>
            </a:r>
            <a:r>
              <a:rPr lang="de-DE" altLang="en-US" sz="1200" b="0" baseline="-25000" smtClean="0">
                <a:solidFill>
                  <a:schemeClr val="bg1"/>
                </a:solidFill>
                <a:latin typeface="Calibri" pitchFamily="34" charset="0"/>
              </a:rPr>
              <a:t>2</a:t>
            </a:r>
            <a:r>
              <a:rPr lang="de-DE" altLang="en-US" sz="1200" b="0" smtClean="0">
                <a:solidFill>
                  <a:schemeClr val="bg1"/>
                </a:solidFill>
                <a:latin typeface="Calibri" pitchFamily="34" charset="0"/>
              </a:rPr>
              <a:t>-Anreicherung in der Atmosphäre bei. </a:t>
            </a:r>
          </a:p>
          <a:p>
            <a:pPr algn="just" eaLnBrk="1" hangingPunct="1">
              <a:spcBef>
                <a:spcPct val="40000"/>
              </a:spcBef>
              <a:buFontTx/>
              <a:buNone/>
            </a:pPr>
            <a:r>
              <a:rPr lang="de-DE" altLang="en-US" sz="1200" b="0" smtClean="0">
                <a:solidFill>
                  <a:schemeClr val="bg1"/>
                </a:solidFill>
                <a:latin typeface="Calibri" pitchFamily="34" charset="0"/>
              </a:rPr>
              <a:t>Durch die Verwendung von Altglas werden ca. </a:t>
            </a:r>
            <a:r>
              <a:rPr lang="de-DE" altLang="en-US" sz="1200" b="0" smtClean="0">
                <a:solidFill>
                  <a:srgbClr val="FFCC99"/>
                </a:solidFill>
                <a:latin typeface="Calibri" pitchFamily="34" charset="0"/>
              </a:rPr>
              <a:t>7 Mio. Tonnen CO</a:t>
            </a:r>
            <a:r>
              <a:rPr lang="de-DE" altLang="en-US" sz="1200" b="0" baseline="-25000" smtClean="0">
                <a:solidFill>
                  <a:srgbClr val="FFCC99"/>
                </a:solidFill>
                <a:latin typeface="Calibri" pitchFamily="34" charset="0"/>
              </a:rPr>
              <a:t>2</a:t>
            </a:r>
            <a:r>
              <a:rPr lang="de-DE" altLang="en-US" sz="1200" b="0" smtClean="0">
                <a:solidFill>
                  <a:schemeClr val="bg1"/>
                </a:solidFill>
                <a:latin typeface="Calibri" pitchFamily="34" charset="0"/>
              </a:rPr>
              <a:t>-Ausstoss im Jahr vermieden – das entspricht der Emission von ca. </a:t>
            </a:r>
            <a:r>
              <a:rPr lang="de-DE" altLang="en-US" sz="1200" b="0" smtClean="0">
                <a:solidFill>
                  <a:srgbClr val="FFCC99"/>
                </a:solidFill>
                <a:latin typeface="Calibri" pitchFamily="34" charset="0"/>
              </a:rPr>
              <a:t>4 Mio. Fahrzeugen</a:t>
            </a:r>
            <a:r>
              <a:rPr lang="de-DE" altLang="en-US" sz="1200" b="0" smtClean="0">
                <a:solidFill>
                  <a:schemeClr val="bg1"/>
                </a:solidFill>
                <a:latin typeface="Calibri" pitchFamily="34" charset="0"/>
              </a:rPr>
              <a:t>!  </a:t>
            </a:r>
          </a:p>
          <a:p>
            <a:endParaRPr lang="de-DE" smtClean="0"/>
          </a:p>
          <a:p>
            <a:r>
              <a:rPr lang="de-DE" smtClean="0"/>
              <a:t>zu REDUCING FURTHER EMISSIONS : </a:t>
            </a:r>
          </a:p>
          <a:p>
            <a:endParaRPr lang="de-DE" smtClean="0"/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de-DE" altLang="en-US" sz="1200" b="0" smtClean="0">
                <a:solidFill>
                  <a:schemeClr val="bg1"/>
                </a:solidFill>
                <a:latin typeface="Calibri" pitchFamily="34" charset="0"/>
              </a:rPr>
              <a:t>Die Emission von weiteren umwelt- und gesundheitsschädigenden Verbindungen wird durch den Einsatz von Recycling-Glas ebenfalls signifikant verringert.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de-DE" altLang="en-US" sz="1200" b="0" smtClean="0">
              <a:solidFill>
                <a:schemeClr val="bg1"/>
              </a:solidFill>
              <a:latin typeface="Calibri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de-DE" altLang="en-US" sz="1200" b="0" smtClean="0">
                <a:solidFill>
                  <a:schemeClr val="bg1"/>
                </a:solidFill>
                <a:latin typeface="Calibri" pitchFamily="34" charset="0"/>
              </a:rPr>
              <a:t>Besonders wichtig ist hier die Verringerung beim Ausstoss von: 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de-DE" altLang="en-US" sz="1200" b="0" smtClean="0">
              <a:solidFill>
                <a:schemeClr val="bg1"/>
              </a:solidFill>
              <a:latin typeface="Calibri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de-DE" altLang="en-US" sz="1200" b="0" smtClean="0">
                <a:solidFill>
                  <a:srgbClr val="FFCC99"/>
                </a:solidFill>
                <a:latin typeface="Calibri" pitchFamily="34" charset="0"/>
              </a:rPr>
              <a:t>Schwefeldioxid 	SO</a:t>
            </a:r>
            <a:r>
              <a:rPr lang="de-DE" altLang="en-US" sz="1200" b="0" baseline="-25000" smtClean="0">
                <a:solidFill>
                  <a:srgbClr val="FFCC99"/>
                </a:solidFill>
                <a:latin typeface="Calibri" pitchFamily="34" charset="0"/>
              </a:rPr>
              <a:t>2</a:t>
            </a:r>
            <a:r>
              <a:rPr lang="de-DE" altLang="en-US" sz="1200" b="0" smtClean="0">
                <a:solidFill>
                  <a:schemeClr val="bg1"/>
                </a:solidFill>
                <a:latin typeface="Calibri" pitchFamily="34" charset="0"/>
              </a:rPr>
              <a:t>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de-DE" altLang="en-US" sz="1200" b="0" smtClean="0">
              <a:solidFill>
                <a:schemeClr val="bg1"/>
              </a:solidFill>
              <a:latin typeface="Calibri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de-DE" altLang="en-US" sz="1200" b="0" smtClean="0">
                <a:solidFill>
                  <a:srgbClr val="FFCC99"/>
                </a:solidFill>
                <a:latin typeface="Calibri" pitchFamily="34" charset="0"/>
              </a:rPr>
              <a:t>Stickoxiden 		NO</a:t>
            </a:r>
            <a:r>
              <a:rPr lang="de-DE" altLang="en-US" sz="1200" b="0" baseline="-25000" smtClean="0">
                <a:solidFill>
                  <a:srgbClr val="FFCC99"/>
                </a:solidFill>
                <a:latin typeface="Calibri" pitchFamily="34" charset="0"/>
              </a:rPr>
              <a:t>X</a:t>
            </a:r>
            <a:r>
              <a:rPr lang="de-DE" altLang="en-US" sz="1200" b="0" smtClean="0">
                <a:solidFill>
                  <a:schemeClr val="bg1"/>
                </a:solidFill>
                <a:latin typeface="Calibri" pitchFamily="34" charset="0"/>
              </a:rPr>
              <a:t> </a:t>
            </a:r>
          </a:p>
          <a:p>
            <a:endParaRPr lang="de-DE" smtClean="0"/>
          </a:p>
          <a:p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C63EC-143C-4236-9997-0376C9B1FE1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96714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C63EC-143C-4236-9997-0376C9B1FE1F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01763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mtClean="0"/>
              <a:t>zu MIXED FLATGLASS :</a:t>
            </a:r>
          </a:p>
          <a:p>
            <a:pPr marL="171450" indent="-171450">
              <a:buFont typeface="Wingdings"/>
              <a:buChar char="à"/>
            </a:pPr>
            <a:r>
              <a:rPr lang="de-DE" smtClean="0">
                <a:sym typeface="Wingdings" panose="05000000000000000000" pitchFamily="2" charset="2"/>
              </a:rPr>
              <a:t> Municipal collection</a:t>
            </a:r>
          </a:p>
          <a:p>
            <a:pPr marL="171450" indent="-171450">
              <a:buFont typeface="Wingdings"/>
              <a:buChar char="à"/>
            </a:pPr>
            <a:r>
              <a:rPr lang="de-DE" smtClean="0">
                <a:sym typeface="Wingdings" panose="05000000000000000000" pitchFamily="2" charset="2"/>
              </a:rPr>
              <a:t> Renovation and demolition </a:t>
            </a:r>
          </a:p>
          <a:p>
            <a:pPr marL="171450" indent="-171450">
              <a:buFont typeface="Wingdings"/>
              <a:buChar char="à"/>
            </a:pPr>
            <a:r>
              <a:rPr lang="de-DE" smtClean="0">
                <a:sym typeface="Wingdings" panose="05000000000000000000" pitchFamily="2" charset="2"/>
              </a:rPr>
              <a:t> Glass</a:t>
            </a:r>
            <a:r>
              <a:rPr lang="de-DE" baseline="0" smtClean="0">
                <a:sym typeface="Wingdings" panose="05000000000000000000" pitchFamily="2" charset="2"/>
              </a:rPr>
              <a:t> processing industry </a:t>
            </a:r>
            <a:endParaRPr lang="de-DE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AC63EC-143C-4236-9997-0376C9B1FE1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79564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61382E-D1E9-4E99-B947-6626A316D166}" type="slidenum">
              <a:rPr lang="en-US" altLang="en-US"/>
              <a:pPr/>
              <a:t>‹Nr.›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531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D7BDFB-C22E-4F99-8B4E-EE51282619B7}" type="slidenum">
              <a:rPr lang="en-US" altLang="en-US"/>
              <a:pPr/>
              <a:t>‹Nr.›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0776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E78832-4F89-4036-85ED-C9E3CC4B53BE}" type="slidenum">
              <a:rPr lang="en-US" altLang="en-US"/>
              <a:pPr/>
              <a:t>‹Nr.›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7106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402A6B-FBF7-455F-BFDB-7E5C50A8AFBD}" type="slidenum">
              <a:rPr lang="en-US" altLang="en-US"/>
              <a:pPr/>
              <a:t>‹Nr.›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8106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6E7431-DE2A-4E8F-BA36-1EB0595E07D3}" type="slidenum">
              <a:rPr lang="en-US" altLang="en-US"/>
              <a:pPr/>
              <a:t>‹Nr.›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7842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25B7C6-2901-4E8B-8233-327BC7AD6AEC}" type="slidenum">
              <a:rPr lang="en-US" altLang="en-US"/>
              <a:pPr/>
              <a:t>‹Nr.›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3523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220B6A-F4B5-41B6-90FE-C14334735325}" type="slidenum">
              <a:rPr lang="en-US" altLang="en-US"/>
              <a:pPr/>
              <a:t>‹Nr.›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2767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F97286-90F7-4D0F-9C0B-86386BDA2FFA}" type="slidenum">
              <a:rPr lang="en-US" altLang="en-US"/>
              <a:pPr/>
              <a:t>‹Nr.›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0571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46B8CB-CB1F-4F0C-948F-F36E148D1AF3}" type="slidenum">
              <a:rPr lang="en-US" altLang="en-US"/>
              <a:pPr/>
              <a:t>‹Nr.›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4236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18D9F5-B61B-4D5F-BACC-927EC65061F8}" type="slidenum">
              <a:rPr lang="en-US" altLang="en-US"/>
              <a:pPr/>
              <a:t>‹Nr.›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1906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767209-82D9-40B2-B9B9-0822C963A5E7}" type="slidenum">
              <a:rPr lang="en-US" altLang="en-US"/>
              <a:pPr/>
              <a:t>‹Nr.›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6010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524F5E4-4096-42B7-94B2-1887D7E0890E}" type="slidenum">
              <a:rPr lang="en-US" altLang="en-US"/>
              <a:pPr/>
              <a:t>‹Nr.›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6.png"/><Relationship Id="rId7" Type="http://schemas.openxmlformats.org/officeDocument/2006/relationships/image" Target="../media/image3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4.jp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g"/><Relationship Id="rId5" Type="http://schemas.openxmlformats.org/officeDocument/2006/relationships/image" Target="../media/image12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5.jpeg"/><Relationship Id="rId7" Type="http://schemas.openxmlformats.org/officeDocument/2006/relationships/image" Target="../media/image24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8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27.jpe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72000"/>
            <a:ext cx="9144000" cy="2306454"/>
          </a:xfrm>
          <a:prstGeom prst="rect">
            <a:avLst/>
          </a:prstGeom>
        </p:spPr>
      </p:pic>
      <p:grpSp>
        <p:nvGrpSpPr>
          <p:cNvPr id="5" name="Gruppieren 4"/>
          <p:cNvGrpSpPr/>
          <p:nvPr/>
        </p:nvGrpSpPr>
        <p:grpSpPr>
          <a:xfrm>
            <a:off x="2133600" y="4267200"/>
            <a:ext cx="6477000" cy="2209800"/>
            <a:chOff x="1371600" y="4191000"/>
            <a:chExt cx="6477000" cy="2209800"/>
          </a:xfrm>
        </p:grpSpPr>
        <p:sp>
          <p:nvSpPr>
            <p:cNvPr id="8" name="Rectangle 2"/>
            <p:cNvSpPr txBox="1">
              <a:spLocks noChangeArrowheads="1"/>
            </p:cNvSpPr>
            <p:nvPr/>
          </p:nvSpPr>
          <p:spPr bwMode="auto">
            <a:xfrm>
              <a:off x="1371600" y="4191000"/>
              <a:ext cx="6477000" cy="2209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2pPr>
              <a:lvl3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3pPr>
              <a:lvl4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4pPr>
              <a:lvl5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9pPr>
            </a:lstStyle>
            <a:p>
              <a:pPr algn="l"/>
              <a:endParaRPr lang="en-US" altLang="en-US" sz="2400" b="1" kern="0" smtClean="0">
                <a:solidFill>
                  <a:srgbClr val="006550"/>
                </a:solidFill>
              </a:endParaRPr>
            </a:p>
            <a:p>
              <a:pPr algn="l"/>
              <a:endParaRPr lang="en-US" altLang="en-US" sz="2400" b="1" kern="0" smtClean="0">
                <a:solidFill>
                  <a:srgbClr val="006550"/>
                </a:solidFill>
              </a:endParaRPr>
            </a:p>
            <a:p>
              <a:pPr algn="l"/>
              <a:endParaRPr lang="en-US" altLang="en-US" sz="2400" b="1" kern="0" smtClean="0">
                <a:solidFill>
                  <a:srgbClr val="006550"/>
                </a:solidFill>
              </a:endParaRPr>
            </a:p>
            <a:p>
              <a:pPr algn="l"/>
              <a:endParaRPr lang="en-US" altLang="en-US" sz="2400" b="1" kern="0">
                <a:solidFill>
                  <a:srgbClr val="006550"/>
                </a:solidFill>
              </a:endParaRPr>
            </a:p>
            <a:p>
              <a:pPr algn="l"/>
              <a:r>
                <a:rPr lang="en-US" altLang="en-US" sz="2000" b="1" kern="0" smtClean="0">
                  <a:solidFill>
                    <a:schemeClr val="accent6">
                      <a:lumMod val="50000"/>
                    </a:schemeClr>
                  </a:solidFill>
                </a:rPr>
                <a:t>Reiling Glas Recycling GmbH &amp; Co. KG </a:t>
              </a:r>
            </a:p>
            <a:p>
              <a:pPr algn="l"/>
              <a:r>
                <a:rPr lang="en-US" altLang="en-US" sz="2000" b="1" kern="0" smtClean="0">
                  <a:solidFill>
                    <a:schemeClr val="accent6">
                      <a:lumMod val="50000"/>
                    </a:schemeClr>
                  </a:solidFill>
                </a:rPr>
                <a:t>GERMANY</a:t>
              </a:r>
              <a:endParaRPr lang="en-US" altLang="en-US" sz="2000" b="1" ker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pic>
          <p:nvPicPr>
            <p:cNvPr id="3" name="Grafik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47800" y="5049655"/>
              <a:ext cx="1645920" cy="492490"/>
            </a:xfrm>
            <a:prstGeom prst="rect">
              <a:avLst/>
            </a:prstGeom>
          </p:spPr>
        </p:pic>
      </p:grp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2133600" y="4419600"/>
            <a:ext cx="6477000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/>
            <a:r>
              <a:rPr lang="en-US" altLang="en-US" sz="2000" kern="0" smtClean="0">
                <a:solidFill>
                  <a:srgbClr val="006550"/>
                </a:solidFill>
              </a:rPr>
              <a:t>Marc Uphoff</a:t>
            </a:r>
          </a:p>
        </p:txBody>
      </p:sp>
      <p:sp>
        <p:nvSpPr>
          <p:cNvPr id="2" name="Rechteck 1"/>
          <p:cNvSpPr/>
          <p:nvPr/>
        </p:nvSpPr>
        <p:spPr>
          <a:xfrm>
            <a:off x="0" y="1600200"/>
            <a:ext cx="9144000" cy="1981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752600"/>
            <a:ext cx="7772400" cy="1066800"/>
          </a:xfrm>
        </p:spPr>
        <p:txBody>
          <a:bodyPr/>
          <a:lstStyle/>
          <a:p>
            <a:r>
              <a:rPr lang="en-US" altLang="en-US" sz="2500" smtClean="0">
                <a:solidFill>
                  <a:schemeClr val="accent2">
                    <a:lumMod val="50000"/>
                  </a:schemeClr>
                </a:solidFill>
              </a:rPr>
              <a:t>Insights on the </a:t>
            </a:r>
            <a:r>
              <a:rPr lang="en-US" altLang="en-US" sz="2500" b="1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altLang="en-US" sz="3600" b="1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en-US" altLang="en-US" sz="3600" b="1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en-US" altLang="en-US" sz="4000" b="1" spc="200" smtClean="0">
                <a:solidFill>
                  <a:schemeClr val="accent2">
                    <a:lumMod val="50000"/>
                  </a:schemeClr>
                </a:solidFill>
              </a:rPr>
              <a:t>RECYCLING OF FLATGLASS</a:t>
            </a:r>
            <a:endParaRPr lang="en-US" altLang="en-US" sz="3600" b="1" spc="20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052" name="Picture 4" descr="image00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527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685800" y="2895600"/>
            <a:ext cx="77724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altLang="en-US" sz="2500" kern="0" smtClean="0">
                <a:solidFill>
                  <a:schemeClr val="accent2">
                    <a:lumMod val="50000"/>
                  </a:schemeClr>
                </a:solidFill>
              </a:rPr>
              <a:t>and flatglass recycling activities of </a:t>
            </a:r>
            <a:r>
              <a:rPr lang="en-US" altLang="en-US" sz="2500" b="1" kern="0" smtClean="0">
                <a:solidFill>
                  <a:schemeClr val="accent2">
                    <a:lumMod val="50000"/>
                  </a:schemeClr>
                </a:solidFill>
              </a:rPr>
              <a:t>FERVER</a:t>
            </a:r>
            <a:r>
              <a:rPr lang="en-US" altLang="en-US" sz="2500" kern="0" smtClean="0">
                <a:solidFill>
                  <a:schemeClr val="accent2">
                    <a:lumMod val="50000"/>
                  </a:schemeClr>
                </a:solidFill>
              </a:rPr>
              <a:t> members </a:t>
            </a:r>
            <a:endParaRPr lang="en-US" altLang="en-US" sz="2500" kern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rafik 5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1" name="Grafik 6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66800"/>
            <a:ext cx="9144000" cy="5410200"/>
          </a:xfrm>
          <a:prstGeom prst="rect">
            <a:avLst/>
          </a:prstGeom>
        </p:spPr>
      </p:pic>
      <p:grpSp>
        <p:nvGrpSpPr>
          <p:cNvPr id="9" name="Gruppieren 8"/>
          <p:cNvGrpSpPr/>
          <p:nvPr/>
        </p:nvGrpSpPr>
        <p:grpSpPr>
          <a:xfrm>
            <a:off x="947247" y="3104887"/>
            <a:ext cx="8196752" cy="304800"/>
            <a:chOff x="947247" y="3104887"/>
            <a:chExt cx="8196752" cy="304800"/>
          </a:xfrm>
        </p:grpSpPr>
        <p:sp>
          <p:nvSpPr>
            <p:cNvPr id="10" name="Text Box 51"/>
            <p:cNvSpPr txBox="1">
              <a:spLocks noChangeArrowheads="1"/>
            </p:cNvSpPr>
            <p:nvPr/>
          </p:nvSpPr>
          <p:spPr bwMode="auto">
            <a:xfrm>
              <a:off x="1429542" y="3104887"/>
              <a:ext cx="2339975" cy="304800"/>
            </a:xfrm>
            <a:prstGeom prst="rect">
              <a:avLst/>
            </a:prstGeom>
            <a:solidFill>
              <a:srgbClr val="006550"/>
            </a:solidFill>
            <a:ln>
              <a:noFill/>
            </a:ln>
            <a:effectLst>
              <a:outerShdw blurRad="50800" dist="63500" dir="8100000" algn="tr" rotWithShape="0">
                <a:prstClr val="black">
                  <a:alpha val="4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algn="ctr">
                <a:spcBef>
                  <a:spcPct val="50000"/>
                </a:spcBef>
                <a:defRPr sz="1400" b="1">
                  <a:solidFill>
                    <a:schemeClr val="bg1"/>
                  </a:solidFill>
                </a:defRPr>
              </a:lvl1pPr>
            </a:lstStyle>
            <a:p>
              <a:r>
                <a:rPr lang="de-DE" altLang="en-US"/>
                <a:t>Homogenisation</a:t>
              </a:r>
            </a:p>
          </p:txBody>
        </p:sp>
        <p:sp>
          <p:nvSpPr>
            <p:cNvPr id="11" name="Text Box 57"/>
            <p:cNvSpPr txBox="1">
              <a:spLocks noChangeArrowheads="1"/>
            </p:cNvSpPr>
            <p:nvPr/>
          </p:nvSpPr>
          <p:spPr bwMode="auto">
            <a:xfrm>
              <a:off x="5035549" y="3112031"/>
              <a:ext cx="4108450" cy="2905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008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altLang="en-US" sz="1300" b="1" smtClean="0">
                  <a:solidFill>
                    <a:srgbClr val="006550"/>
                  </a:solidFill>
                  <a:effectLst>
                    <a:glow rad="419100">
                      <a:schemeClr val="bg1">
                        <a:alpha val="73000"/>
                      </a:schemeClr>
                    </a:glow>
                  </a:effectLst>
                </a:rPr>
                <a:t>mill, sieves </a:t>
              </a:r>
              <a:endParaRPr lang="de-DE" altLang="en-US" sz="1300" b="1">
                <a:solidFill>
                  <a:srgbClr val="006550"/>
                </a:solidFill>
                <a:effectLst>
                  <a:glow rad="419100">
                    <a:schemeClr val="bg1">
                      <a:alpha val="73000"/>
                    </a:schemeClr>
                  </a:glow>
                </a:effectLst>
              </a:endParaRPr>
            </a:p>
          </p:txBody>
        </p:sp>
        <p:sp>
          <p:nvSpPr>
            <p:cNvPr id="12" name="Line 70"/>
            <p:cNvSpPr>
              <a:spLocks noChangeShapeType="1"/>
            </p:cNvSpPr>
            <p:nvPr/>
          </p:nvSpPr>
          <p:spPr bwMode="auto">
            <a:xfrm flipV="1">
              <a:off x="3902073" y="3257287"/>
              <a:ext cx="1042987" cy="0"/>
            </a:xfrm>
            <a:prstGeom prst="line">
              <a:avLst/>
            </a:prstGeom>
            <a:noFill/>
            <a:ln w="38100">
              <a:gradFill flip="none" rotWithShape="1">
                <a:gsLst>
                  <a:gs pos="40000">
                    <a:srgbClr val="006550"/>
                  </a:gs>
                  <a:gs pos="93000">
                    <a:schemeClr val="bg2">
                      <a:lumMod val="20000"/>
                      <a:lumOff val="80000"/>
                    </a:schemeClr>
                  </a:gs>
                </a:gsLst>
                <a:lin ang="10800000" scaled="1"/>
                <a:tileRect/>
              </a:gradFill>
              <a:round/>
              <a:headEnd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" name="Oval 84"/>
            <p:cNvSpPr>
              <a:spLocks noChangeArrowheads="1"/>
            </p:cNvSpPr>
            <p:nvPr/>
          </p:nvSpPr>
          <p:spPr bwMode="auto">
            <a:xfrm>
              <a:off x="947247" y="3112825"/>
              <a:ext cx="288925" cy="288925"/>
            </a:xfrm>
            <a:prstGeom prst="ellipse">
              <a:avLst/>
            </a:prstGeom>
            <a:solidFill>
              <a:srgbClr val="0065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de-DE" altLang="en-US" sz="1400" b="1">
                  <a:solidFill>
                    <a:schemeClr val="bg1"/>
                  </a:solidFill>
                </a:rPr>
                <a:t>4</a:t>
              </a:r>
            </a:p>
          </p:txBody>
        </p:sp>
      </p:grpSp>
      <p:grpSp>
        <p:nvGrpSpPr>
          <p:cNvPr id="14" name="Gruppieren 13"/>
          <p:cNvGrpSpPr/>
          <p:nvPr/>
        </p:nvGrpSpPr>
        <p:grpSpPr>
          <a:xfrm>
            <a:off x="947247" y="3676916"/>
            <a:ext cx="8196752" cy="304800"/>
            <a:chOff x="947247" y="3676916"/>
            <a:chExt cx="8196752" cy="304800"/>
          </a:xfrm>
        </p:grpSpPr>
        <p:sp>
          <p:nvSpPr>
            <p:cNvPr id="15" name="Text Box 54"/>
            <p:cNvSpPr txBox="1">
              <a:spLocks noChangeArrowheads="1"/>
            </p:cNvSpPr>
            <p:nvPr/>
          </p:nvSpPr>
          <p:spPr bwMode="auto">
            <a:xfrm>
              <a:off x="1429542" y="3676916"/>
              <a:ext cx="2339975" cy="304800"/>
            </a:xfrm>
            <a:prstGeom prst="rect">
              <a:avLst/>
            </a:prstGeom>
            <a:solidFill>
              <a:srgbClr val="006550"/>
            </a:solidFill>
            <a:ln>
              <a:noFill/>
            </a:ln>
            <a:effectLst>
              <a:outerShdw blurRad="50800" dist="63500" dir="8100000" algn="tr" rotWithShape="0">
                <a:prstClr val="black">
                  <a:alpha val="4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algn="ctr">
                <a:spcBef>
                  <a:spcPct val="50000"/>
                </a:spcBef>
                <a:defRPr sz="1400" b="1">
                  <a:solidFill>
                    <a:schemeClr val="bg1"/>
                  </a:solidFill>
                </a:defRPr>
              </a:lvl1pPr>
            </a:lstStyle>
            <a:p>
              <a:r>
                <a:rPr lang="de-DE" altLang="en-US"/>
                <a:t>Foil and paper removal</a:t>
              </a:r>
            </a:p>
          </p:txBody>
        </p:sp>
        <p:sp>
          <p:nvSpPr>
            <p:cNvPr id="16" name="Text Box 58"/>
            <p:cNvSpPr txBox="1">
              <a:spLocks noChangeArrowheads="1"/>
            </p:cNvSpPr>
            <p:nvPr/>
          </p:nvSpPr>
          <p:spPr bwMode="auto">
            <a:xfrm>
              <a:off x="5035549" y="3684060"/>
              <a:ext cx="4108450" cy="2905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008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altLang="en-US" sz="1300" b="1">
                  <a:solidFill>
                    <a:srgbClr val="006550"/>
                  </a:solidFill>
                  <a:effectLst>
                    <a:glow rad="419100">
                      <a:schemeClr val="bg1">
                        <a:alpha val="73000"/>
                      </a:schemeClr>
                    </a:glow>
                  </a:effectLst>
                </a:rPr>
                <a:t>exhausting device </a:t>
              </a:r>
            </a:p>
          </p:txBody>
        </p:sp>
        <p:sp>
          <p:nvSpPr>
            <p:cNvPr id="17" name="Line 71"/>
            <p:cNvSpPr>
              <a:spLocks noChangeShapeType="1"/>
            </p:cNvSpPr>
            <p:nvPr/>
          </p:nvSpPr>
          <p:spPr bwMode="auto">
            <a:xfrm flipV="1">
              <a:off x="3902073" y="3829316"/>
              <a:ext cx="1042987" cy="0"/>
            </a:xfrm>
            <a:prstGeom prst="line">
              <a:avLst/>
            </a:prstGeom>
            <a:noFill/>
            <a:ln w="38100">
              <a:gradFill flip="none" rotWithShape="1">
                <a:gsLst>
                  <a:gs pos="0">
                    <a:schemeClr val="accent5">
                      <a:lumMod val="2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5">
                      <a:lumMod val="75000"/>
                    </a:schemeClr>
                  </a:gs>
                </a:gsLst>
                <a:lin ang="10800000" scaled="1"/>
                <a:tileRect/>
              </a:gradFill>
              <a:round/>
              <a:headEnd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8" name="Oval 85"/>
            <p:cNvSpPr>
              <a:spLocks noChangeArrowheads="1"/>
            </p:cNvSpPr>
            <p:nvPr/>
          </p:nvSpPr>
          <p:spPr bwMode="auto">
            <a:xfrm>
              <a:off x="947247" y="3684854"/>
              <a:ext cx="288925" cy="288925"/>
            </a:xfrm>
            <a:prstGeom prst="ellipse">
              <a:avLst/>
            </a:prstGeom>
            <a:solidFill>
              <a:srgbClr val="0065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/>
          </p:spPr>
          <p:txBody>
            <a:bodyPr wrap="none" anchor="ctr"/>
            <a:lstStyle/>
            <a:p>
              <a:pPr algn="ctr"/>
              <a:r>
                <a:rPr lang="de-DE" altLang="en-US" sz="1400" b="1" smtClean="0">
                  <a:solidFill>
                    <a:schemeClr val="bg1"/>
                  </a:solidFill>
                </a:rPr>
                <a:t>5</a:t>
              </a:r>
              <a:endParaRPr lang="de-DE" altLang="en-US" sz="14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Gruppieren 18"/>
          <p:cNvGrpSpPr/>
          <p:nvPr/>
        </p:nvGrpSpPr>
        <p:grpSpPr>
          <a:xfrm>
            <a:off x="947247" y="4248945"/>
            <a:ext cx="8196752" cy="504855"/>
            <a:chOff x="947247" y="4248945"/>
            <a:chExt cx="8196752" cy="504855"/>
          </a:xfrm>
        </p:grpSpPr>
        <p:sp>
          <p:nvSpPr>
            <p:cNvPr id="20" name="Text Box 52"/>
            <p:cNvSpPr txBox="1">
              <a:spLocks noChangeArrowheads="1"/>
            </p:cNvSpPr>
            <p:nvPr/>
          </p:nvSpPr>
          <p:spPr bwMode="auto">
            <a:xfrm>
              <a:off x="1429542" y="4248945"/>
              <a:ext cx="2339975" cy="304800"/>
            </a:xfrm>
            <a:prstGeom prst="rect">
              <a:avLst/>
            </a:prstGeom>
            <a:solidFill>
              <a:srgbClr val="006550"/>
            </a:solidFill>
            <a:ln>
              <a:noFill/>
            </a:ln>
            <a:effectLst>
              <a:outerShdw blurRad="50800" dist="63500" dir="8100000" algn="tr" rotWithShape="0">
                <a:prstClr val="black">
                  <a:alpha val="4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algn="ctr">
                <a:spcBef>
                  <a:spcPct val="50000"/>
                </a:spcBef>
                <a:defRPr sz="1400" b="1">
                  <a:solidFill>
                    <a:schemeClr val="bg1"/>
                  </a:solidFill>
                </a:defRPr>
              </a:lvl1pPr>
            </a:lstStyle>
            <a:p>
              <a:r>
                <a:rPr lang="de-DE" altLang="en-US"/>
                <a:t>Metal sorting</a:t>
              </a:r>
            </a:p>
          </p:txBody>
        </p:sp>
        <p:sp>
          <p:nvSpPr>
            <p:cNvPr id="21" name="Text Box 59"/>
            <p:cNvSpPr txBox="1">
              <a:spLocks noChangeArrowheads="1"/>
            </p:cNvSpPr>
            <p:nvPr/>
          </p:nvSpPr>
          <p:spPr bwMode="auto">
            <a:xfrm>
              <a:off x="5035549" y="4261357"/>
              <a:ext cx="4108450" cy="4924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008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altLang="en-US" sz="1300" b="1">
                  <a:solidFill>
                    <a:srgbClr val="006550"/>
                  </a:solidFill>
                  <a:effectLst>
                    <a:glow rad="419100">
                      <a:schemeClr val="bg1">
                        <a:alpha val="73000"/>
                      </a:schemeClr>
                    </a:glow>
                  </a:effectLst>
                </a:rPr>
                <a:t>magnets, eddie current </a:t>
              </a:r>
              <a:r>
                <a:rPr lang="de-DE" altLang="en-US" sz="1300" b="1" smtClean="0">
                  <a:solidFill>
                    <a:srgbClr val="006550"/>
                  </a:solidFill>
                  <a:effectLst>
                    <a:glow rad="419100">
                      <a:schemeClr val="bg1">
                        <a:alpha val="73000"/>
                      </a:schemeClr>
                    </a:glow>
                  </a:effectLst>
                </a:rPr>
                <a:t>devices; </a:t>
              </a:r>
              <a:br>
                <a:rPr lang="de-DE" altLang="en-US" sz="1300" b="1" smtClean="0">
                  <a:solidFill>
                    <a:srgbClr val="006550"/>
                  </a:solidFill>
                  <a:effectLst>
                    <a:glow rad="419100">
                      <a:schemeClr val="bg1">
                        <a:alpha val="73000"/>
                      </a:schemeClr>
                    </a:glow>
                  </a:effectLst>
                </a:rPr>
              </a:br>
              <a:r>
                <a:rPr lang="de-DE" altLang="en-US" sz="1300" b="1" smtClean="0">
                  <a:solidFill>
                    <a:srgbClr val="006550"/>
                  </a:solidFill>
                  <a:effectLst>
                    <a:glow rad="419100">
                      <a:schemeClr val="bg1">
                        <a:alpha val="73000"/>
                      </a:schemeClr>
                    </a:glow>
                  </a:effectLst>
                </a:rPr>
                <a:t>inductive seperators </a:t>
              </a:r>
              <a:endParaRPr lang="de-DE" altLang="en-US" sz="1300" b="1">
                <a:solidFill>
                  <a:srgbClr val="006550"/>
                </a:solidFill>
                <a:effectLst>
                  <a:glow rad="419100">
                    <a:schemeClr val="bg1">
                      <a:alpha val="73000"/>
                    </a:schemeClr>
                  </a:glow>
                </a:effectLst>
              </a:endParaRPr>
            </a:p>
          </p:txBody>
        </p:sp>
        <p:sp>
          <p:nvSpPr>
            <p:cNvPr id="22" name="Line 72"/>
            <p:cNvSpPr>
              <a:spLocks noChangeShapeType="1"/>
            </p:cNvSpPr>
            <p:nvPr/>
          </p:nvSpPr>
          <p:spPr bwMode="auto">
            <a:xfrm flipV="1">
              <a:off x="3902073" y="4401345"/>
              <a:ext cx="1042987" cy="0"/>
            </a:xfrm>
            <a:prstGeom prst="line">
              <a:avLst/>
            </a:prstGeom>
            <a:noFill/>
            <a:ln w="38100">
              <a:gradFill flip="none" rotWithShape="1">
                <a:gsLst>
                  <a:gs pos="0">
                    <a:schemeClr val="accent5">
                      <a:lumMod val="2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5">
                      <a:lumMod val="75000"/>
                    </a:schemeClr>
                  </a:gs>
                </a:gsLst>
                <a:lin ang="10800000" scaled="1"/>
                <a:tileRect/>
              </a:gradFill>
              <a:round/>
              <a:headEnd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3" name="Oval 86"/>
            <p:cNvSpPr>
              <a:spLocks noChangeArrowheads="1"/>
            </p:cNvSpPr>
            <p:nvPr/>
          </p:nvSpPr>
          <p:spPr bwMode="auto">
            <a:xfrm>
              <a:off x="947247" y="4256883"/>
              <a:ext cx="288925" cy="288925"/>
            </a:xfrm>
            <a:prstGeom prst="ellipse">
              <a:avLst/>
            </a:prstGeom>
            <a:solidFill>
              <a:srgbClr val="0065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/>
          </p:spPr>
          <p:txBody>
            <a:bodyPr wrap="none" anchor="ctr"/>
            <a:lstStyle/>
            <a:p>
              <a:pPr algn="ctr"/>
              <a:r>
                <a:rPr lang="de-DE" altLang="en-US" sz="1400" b="1" smtClean="0">
                  <a:solidFill>
                    <a:schemeClr val="bg1"/>
                  </a:solidFill>
                </a:rPr>
                <a:t>6</a:t>
              </a:r>
              <a:endParaRPr lang="de-DE" altLang="en-US" sz="14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Gruppieren 28"/>
          <p:cNvGrpSpPr/>
          <p:nvPr/>
        </p:nvGrpSpPr>
        <p:grpSpPr>
          <a:xfrm>
            <a:off x="947247" y="5380303"/>
            <a:ext cx="8196752" cy="304800"/>
            <a:chOff x="947247" y="5380303"/>
            <a:chExt cx="8196752" cy="304800"/>
          </a:xfrm>
        </p:grpSpPr>
        <p:sp>
          <p:nvSpPr>
            <p:cNvPr id="25" name="Text Box 53"/>
            <p:cNvSpPr txBox="1">
              <a:spLocks noChangeArrowheads="1"/>
            </p:cNvSpPr>
            <p:nvPr/>
          </p:nvSpPr>
          <p:spPr bwMode="auto">
            <a:xfrm>
              <a:off x="1429542" y="5380303"/>
              <a:ext cx="2339975" cy="304800"/>
            </a:xfrm>
            <a:prstGeom prst="rect">
              <a:avLst/>
            </a:prstGeom>
            <a:solidFill>
              <a:srgbClr val="006550"/>
            </a:solidFill>
            <a:ln>
              <a:noFill/>
            </a:ln>
            <a:effectLst>
              <a:outerShdw blurRad="50800" dist="63500" dir="8100000" algn="tr" rotWithShape="0">
                <a:prstClr val="black">
                  <a:alpha val="4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algn="ctr">
                <a:spcBef>
                  <a:spcPct val="50000"/>
                </a:spcBef>
                <a:defRPr sz="1400" b="1">
                  <a:solidFill>
                    <a:schemeClr val="bg1"/>
                  </a:solidFill>
                </a:defRPr>
              </a:lvl1pPr>
            </a:lstStyle>
            <a:p>
              <a:r>
                <a:rPr lang="de-DE" altLang="en-US"/>
                <a:t>C.S.P. sorting</a:t>
              </a:r>
            </a:p>
          </p:txBody>
        </p:sp>
        <p:sp>
          <p:nvSpPr>
            <p:cNvPr id="26" name="Text Box 60"/>
            <p:cNvSpPr txBox="1">
              <a:spLocks noChangeArrowheads="1"/>
            </p:cNvSpPr>
            <p:nvPr/>
          </p:nvSpPr>
          <p:spPr bwMode="auto">
            <a:xfrm>
              <a:off x="5035549" y="5387447"/>
              <a:ext cx="4108450" cy="2905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008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altLang="en-US" sz="1300" b="1">
                  <a:solidFill>
                    <a:srgbClr val="006550"/>
                  </a:solidFill>
                  <a:effectLst>
                    <a:glow rad="419100">
                      <a:schemeClr val="bg1">
                        <a:alpha val="73000"/>
                      </a:schemeClr>
                    </a:glow>
                  </a:effectLst>
                </a:rPr>
                <a:t>visual separators (CCD camera) </a:t>
              </a:r>
            </a:p>
          </p:txBody>
        </p:sp>
        <p:sp>
          <p:nvSpPr>
            <p:cNvPr id="27" name="Line 73"/>
            <p:cNvSpPr>
              <a:spLocks noChangeShapeType="1"/>
            </p:cNvSpPr>
            <p:nvPr/>
          </p:nvSpPr>
          <p:spPr bwMode="auto">
            <a:xfrm flipV="1">
              <a:off x="3902073" y="5532703"/>
              <a:ext cx="1042987" cy="0"/>
            </a:xfrm>
            <a:prstGeom prst="line">
              <a:avLst/>
            </a:prstGeom>
            <a:noFill/>
            <a:ln w="38100">
              <a:gradFill flip="none" rotWithShape="1">
                <a:gsLst>
                  <a:gs pos="0">
                    <a:schemeClr val="accent5">
                      <a:lumMod val="2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5">
                      <a:lumMod val="75000"/>
                    </a:schemeClr>
                  </a:gs>
                </a:gsLst>
                <a:lin ang="10800000" scaled="1"/>
                <a:tileRect/>
              </a:gradFill>
              <a:round/>
              <a:headEnd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8" name="Oval 87"/>
            <p:cNvSpPr>
              <a:spLocks noChangeArrowheads="1"/>
            </p:cNvSpPr>
            <p:nvPr/>
          </p:nvSpPr>
          <p:spPr bwMode="auto">
            <a:xfrm>
              <a:off x="947247" y="5388241"/>
              <a:ext cx="288925" cy="288925"/>
            </a:xfrm>
            <a:prstGeom prst="ellipse">
              <a:avLst/>
            </a:prstGeom>
            <a:solidFill>
              <a:srgbClr val="0065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/>
          </p:spPr>
          <p:txBody>
            <a:bodyPr wrap="none" anchor="ctr"/>
            <a:lstStyle/>
            <a:p>
              <a:pPr algn="ctr"/>
              <a:r>
                <a:rPr lang="de-DE" altLang="en-US" sz="1400" b="1" smtClean="0">
                  <a:solidFill>
                    <a:schemeClr val="bg1"/>
                  </a:solidFill>
                </a:rPr>
                <a:t>8</a:t>
              </a:r>
              <a:endParaRPr lang="de-DE" altLang="en-US" sz="14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947247" y="5952332"/>
            <a:ext cx="8196752" cy="304800"/>
            <a:chOff x="947247" y="5952332"/>
            <a:chExt cx="8196752" cy="304800"/>
          </a:xfrm>
        </p:grpSpPr>
        <p:sp>
          <p:nvSpPr>
            <p:cNvPr id="31" name="Text Box 55"/>
            <p:cNvSpPr txBox="1">
              <a:spLocks noChangeArrowheads="1"/>
            </p:cNvSpPr>
            <p:nvPr/>
          </p:nvSpPr>
          <p:spPr bwMode="auto">
            <a:xfrm>
              <a:off x="1429542" y="5952332"/>
              <a:ext cx="2339975" cy="304800"/>
            </a:xfrm>
            <a:prstGeom prst="rect">
              <a:avLst/>
            </a:prstGeom>
            <a:solidFill>
              <a:srgbClr val="006550"/>
            </a:solidFill>
            <a:ln>
              <a:noFill/>
            </a:ln>
            <a:effectLst>
              <a:outerShdw blurRad="50800" dist="63500" dir="8100000" algn="tr" rotWithShape="0">
                <a:prstClr val="black">
                  <a:alpha val="4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algn="ctr">
                <a:spcBef>
                  <a:spcPct val="50000"/>
                </a:spcBef>
                <a:defRPr sz="1400" b="1">
                  <a:solidFill>
                    <a:schemeClr val="bg1"/>
                  </a:solidFill>
                </a:defRPr>
              </a:lvl1pPr>
            </a:lstStyle>
            <a:p>
              <a:r>
                <a:rPr lang="de-DE" altLang="en-US"/>
                <a:t>Plastics / rubber removal</a:t>
              </a:r>
            </a:p>
          </p:txBody>
        </p:sp>
        <p:sp>
          <p:nvSpPr>
            <p:cNvPr id="32" name="Text Box 61"/>
            <p:cNvSpPr txBox="1">
              <a:spLocks noChangeArrowheads="1"/>
            </p:cNvSpPr>
            <p:nvPr/>
          </p:nvSpPr>
          <p:spPr bwMode="auto">
            <a:xfrm>
              <a:off x="5035549" y="5959476"/>
              <a:ext cx="4108450" cy="2905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008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altLang="en-US" sz="1300" b="1">
                  <a:solidFill>
                    <a:srgbClr val="006550"/>
                  </a:solidFill>
                  <a:effectLst>
                    <a:glow rad="419100">
                      <a:schemeClr val="bg1">
                        <a:alpha val="73000"/>
                      </a:schemeClr>
                    </a:glow>
                  </a:effectLst>
                </a:rPr>
                <a:t>visual separators (CCD camera) </a:t>
              </a:r>
            </a:p>
          </p:txBody>
        </p:sp>
        <p:sp>
          <p:nvSpPr>
            <p:cNvPr id="33" name="Line 74"/>
            <p:cNvSpPr>
              <a:spLocks noChangeShapeType="1"/>
            </p:cNvSpPr>
            <p:nvPr/>
          </p:nvSpPr>
          <p:spPr bwMode="auto">
            <a:xfrm flipV="1">
              <a:off x="3902073" y="6104732"/>
              <a:ext cx="1042987" cy="0"/>
            </a:xfrm>
            <a:prstGeom prst="line">
              <a:avLst/>
            </a:prstGeom>
            <a:noFill/>
            <a:ln w="38100">
              <a:gradFill flip="none" rotWithShape="1">
                <a:gsLst>
                  <a:gs pos="0">
                    <a:schemeClr val="accent5">
                      <a:lumMod val="2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5">
                      <a:lumMod val="75000"/>
                    </a:schemeClr>
                  </a:gs>
                </a:gsLst>
                <a:lin ang="10800000" scaled="1"/>
                <a:tileRect/>
              </a:gradFill>
              <a:round/>
              <a:headEnd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4" name="Oval 88"/>
            <p:cNvSpPr>
              <a:spLocks noChangeArrowheads="1"/>
            </p:cNvSpPr>
            <p:nvPr/>
          </p:nvSpPr>
          <p:spPr bwMode="auto">
            <a:xfrm>
              <a:off x="947247" y="5960270"/>
              <a:ext cx="288925" cy="288925"/>
            </a:xfrm>
            <a:prstGeom prst="ellipse">
              <a:avLst/>
            </a:prstGeom>
            <a:solidFill>
              <a:srgbClr val="0065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/>
          </p:spPr>
          <p:txBody>
            <a:bodyPr wrap="none" anchor="ctr"/>
            <a:lstStyle/>
            <a:p>
              <a:pPr algn="ctr"/>
              <a:r>
                <a:rPr lang="de-DE" altLang="en-US" sz="1400" b="1" smtClean="0">
                  <a:solidFill>
                    <a:schemeClr val="bg1"/>
                  </a:solidFill>
                </a:rPr>
                <a:t>9</a:t>
              </a:r>
              <a:endParaRPr lang="de-DE" altLang="en-US" sz="14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Gruppieren 3"/>
          <p:cNvGrpSpPr/>
          <p:nvPr/>
        </p:nvGrpSpPr>
        <p:grpSpPr>
          <a:xfrm>
            <a:off x="947247" y="2302274"/>
            <a:ext cx="8196752" cy="535384"/>
            <a:chOff x="947247" y="2302274"/>
            <a:chExt cx="8196752" cy="535384"/>
          </a:xfrm>
        </p:grpSpPr>
        <p:sp>
          <p:nvSpPr>
            <p:cNvPr id="36" name="Text Box 50"/>
            <p:cNvSpPr txBox="1">
              <a:spLocks noChangeArrowheads="1"/>
            </p:cNvSpPr>
            <p:nvPr/>
          </p:nvSpPr>
          <p:spPr bwMode="auto">
            <a:xfrm>
              <a:off x="1429542" y="2532858"/>
              <a:ext cx="2339975" cy="304800"/>
            </a:xfrm>
            <a:prstGeom prst="rect">
              <a:avLst/>
            </a:prstGeom>
            <a:solidFill>
              <a:srgbClr val="006550"/>
            </a:solidFill>
            <a:ln>
              <a:noFill/>
            </a:ln>
            <a:effectLst>
              <a:outerShdw blurRad="50800" dist="63500" dir="8100000" algn="tr" rotWithShape="0">
                <a:prstClr val="black">
                  <a:alpha val="4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algn="ctr">
                <a:spcBef>
                  <a:spcPct val="50000"/>
                </a:spcBef>
                <a:defRPr sz="1400" b="1">
                  <a:solidFill>
                    <a:schemeClr val="bg1"/>
                  </a:solidFill>
                </a:defRPr>
              </a:lvl1pPr>
            </a:lstStyle>
            <a:p>
              <a:r>
                <a:rPr lang="de-DE" altLang="en-US"/>
                <a:t>Visual inspection</a:t>
              </a:r>
            </a:p>
          </p:txBody>
        </p:sp>
        <p:sp>
          <p:nvSpPr>
            <p:cNvPr id="37" name="Text Box 56"/>
            <p:cNvSpPr txBox="1">
              <a:spLocks noChangeArrowheads="1"/>
            </p:cNvSpPr>
            <p:nvPr/>
          </p:nvSpPr>
          <p:spPr bwMode="auto">
            <a:xfrm>
              <a:off x="5035549" y="2540002"/>
              <a:ext cx="4108450" cy="2905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008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altLang="en-US" sz="1300" b="1" dirty="0" err="1" smtClean="0">
                  <a:solidFill>
                    <a:srgbClr val="006550"/>
                  </a:solidFill>
                  <a:effectLst>
                    <a:glow rad="419100">
                      <a:schemeClr val="bg1">
                        <a:alpha val="73000"/>
                      </a:schemeClr>
                    </a:glow>
                  </a:effectLst>
                </a:rPr>
                <a:t>manual</a:t>
              </a:r>
              <a:r>
                <a:rPr lang="de-DE" altLang="en-US" sz="1300" b="1" dirty="0" smtClean="0">
                  <a:solidFill>
                    <a:srgbClr val="006550"/>
                  </a:solidFill>
                  <a:effectLst>
                    <a:glow rad="419100">
                      <a:schemeClr val="bg1">
                        <a:alpha val="73000"/>
                      </a:schemeClr>
                    </a:glow>
                  </a:effectLst>
                </a:rPr>
                <a:t> </a:t>
              </a:r>
              <a:r>
                <a:rPr lang="de-DE" altLang="en-US" sz="1300" b="1" dirty="0" err="1" smtClean="0">
                  <a:solidFill>
                    <a:srgbClr val="006550"/>
                  </a:solidFill>
                  <a:effectLst>
                    <a:glow rad="419100">
                      <a:schemeClr val="bg1">
                        <a:alpha val="73000"/>
                      </a:schemeClr>
                    </a:glow>
                  </a:effectLst>
                </a:rPr>
                <a:t>handpicking</a:t>
              </a:r>
              <a:r>
                <a:rPr lang="de-DE" altLang="en-US" sz="1300" dirty="0" smtClean="0">
                  <a:solidFill>
                    <a:srgbClr val="006550"/>
                  </a:solidFill>
                  <a:effectLst>
                    <a:glow rad="419100">
                      <a:schemeClr val="bg1">
                        <a:alpha val="73000"/>
                      </a:schemeClr>
                    </a:glow>
                  </a:effectLst>
                </a:rPr>
                <a:t> (</a:t>
              </a:r>
              <a:r>
                <a:rPr lang="de-DE" altLang="en-US" sz="1300" dirty="0" err="1" smtClean="0">
                  <a:solidFill>
                    <a:srgbClr val="006550"/>
                  </a:solidFill>
                  <a:effectLst>
                    <a:glow rad="419100">
                      <a:schemeClr val="bg1">
                        <a:alpha val="73000"/>
                      </a:schemeClr>
                    </a:glow>
                  </a:effectLst>
                </a:rPr>
                <a:t>option</a:t>
              </a:r>
              <a:r>
                <a:rPr lang="de-DE" altLang="en-US" sz="1300" dirty="0" smtClean="0">
                  <a:solidFill>
                    <a:srgbClr val="006550"/>
                  </a:solidFill>
                  <a:effectLst>
                    <a:glow rad="419100">
                      <a:schemeClr val="bg1">
                        <a:alpha val="73000"/>
                      </a:schemeClr>
                    </a:glow>
                  </a:effectLst>
                </a:rPr>
                <a:t>) </a:t>
              </a:r>
              <a:r>
                <a:rPr lang="de-DE" altLang="en-US" sz="1300" b="1" dirty="0" smtClean="0">
                  <a:solidFill>
                    <a:srgbClr val="006550"/>
                  </a:solidFill>
                  <a:effectLst>
                    <a:glow rad="419100">
                      <a:schemeClr val="bg1">
                        <a:alpha val="73000"/>
                      </a:schemeClr>
                    </a:glow>
                  </a:effectLst>
                </a:rPr>
                <a:t> </a:t>
              </a:r>
              <a:endParaRPr lang="de-DE" altLang="en-US" sz="1300" b="1" dirty="0">
                <a:solidFill>
                  <a:srgbClr val="006550"/>
                </a:solidFill>
                <a:effectLst>
                  <a:glow rad="419100">
                    <a:schemeClr val="bg1">
                      <a:alpha val="73000"/>
                    </a:schemeClr>
                  </a:glow>
                </a:effectLst>
              </a:endParaRPr>
            </a:p>
          </p:txBody>
        </p:sp>
        <p:sp>
          <p:nvSpPr>
            <p:cNvPr id="38" name="Line 69"/>
            <p:cNvSpPr>
              <a:spLocks noChangeShapeType="1"/>
            </p:cNvSpPr>
            <p:nvPr/>
          </p:nvSpPr>
          <p:spPr bwMode="auto">
            <a:xfrm flipV="1">
              <a:off x="3902073" y="2685258"/>
              <a:ext cx="1042987" cy="0"/>
            </a:xfrm>
            <a:prstGeom prst="line">
              <a:avLst/>
            </a:prstGeom>
            <a:noFill/>
            <a:ln w="38100">
              <a:gradFill flip="none" rotWithShape="1">
                <a:gsLst>
                  <a:gs pos="40000">
                    <a:srgbClr val="006550"/>
                  </a:gs>
                  <a:gs pos="93000">
                    <a:schemeClr val="bg2">
                      <a:lumMod val="20000"/>
                      <a:lumOff val="80000"/>
                    </a:schemeClr>
                  </a:gs>
                </a:gsLst>
                <a:lin ang="10800000" scaled="1"/>
                <a:tileRect/>
              </a:gradFill>
              <a:round/>
              <a:headEnd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9" name="Oval 83"/>
            <p:cNvSpPr>
              <a:spLocks noChangeArrowheads="1"/>
            </p:cNvSpPr>
            <p:nvPr/>
          </p:nvSpPr>
          <p:spPr bwMode="auto">
            <a:xfrm>
              <a:off x="947247" y="2540796"/>
              <a:ext cx="288925" cy="288925"/>
            </a:xfrm>
            <a:prstGeom prst="ellipse">
              <a:avLst/>
            </a:prstGeom>
            <a:solidFill>
              <a:srgbClr val="0065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de-DE" altLang="en-US" sz="1400" b="1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40" name="Line 170"/>
            <p:cNvSpPr>
              <a:spLocks noChangeShapeType="1"/>
            </p:cNvSpPr>
            <p:nvPr/>
          </p:nvSpPr>
          <p:spPr bwMode="auto">
            <a:xfrm>
              <a:off x="971550" y="2302274"/>
              <a:ext cx="7715250" cy="0"/>
            </a:xfrm>
            <a:prstGeom prst="line">
              <a:avLst/>
            </a:prstGeom>
            <a:noFill/>
            <a:ln w="19050">
              <a:solidFill>
                <a:schemeClr val="accent5">
                  <a:lumMod val="25000"/>
                </a:schemeClr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24" name="Gruppieren 23"/>
          <p:cNvGrpSpPr/>
          <p:nvPr/>
        </p:nvGrpSpPr>
        <p:grpSpPr>
          <a:xfrm>
            <a:off x="947247" y="4805099"/>
            <a:ext cx="8196752" cy="307975"/>
            <a:chOff x="947247" y="4805099"/>
            <a:chExt cx="8196752" cy="307975"/>
          </a:xfrm>
        </p:grpSpPr>
        <p:sp>
          <p:nvSpPr>
            <p:cNvPr id="46" name="Text Box 52"/>
            <p:cNvSpPr txBox="1">
              <a:spLocks noChangeArrowheads="1"/>
            </p:cNvSpPr>
            <p:nvPr/>
          </p:nvSpPr>
          <p:spPr bwMode="auto">
            <a:xfrm>
              <a:off x="1429542" y="4805099"/>
              <a:ext cx="2339975" cy="307975"/>
            </a:xfrm>
            <a:prstGeom prst="rect">
              <a:avLst/>
            </a:prstGeom>
            <a:solidFill>
              <a:srgbClr val="006550"/>
            </a:solidFill>
            <a:ln>
              <a:noFill/>
            </a:ln>
            <a:effectLst>
              <a:outerShdw blurRad="50800" dist="63500" dir="8100000" algn="tr" rotWithShape="0">
                <a:prstClr val="black">
                  <a:alpha val="4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algn="ctr">
                <a:spcBef>
                  <a:spcPct val="50000"/>
                </a:spcBef>
                <a:defRPr sz="1400" b="1">
                  <a:solidFill>
                    <a:schemeClr val="bg1"/>
                  </a:solidFill>
                </a:defRPr>
              </a:lvl1pPr>
            </a:lstStyle>
            <a:p>
              <a:r>
                <a:rPr lang="de-DE" altLang="en-US"/>
                <a:t>Glass ceramics removal</a:t>
              </a:r>
            </a:p>
          </p:txBody>
        </p:sp>
        <p:sp>
          <p:nvSpPr>
            <p:cNvPr id="47" name="Text Box 59"/>
            <p:cNvSpPr txBox="1">
              <a:spLocks noChangeArrowheads="1"/>
            </p:cNvSpPr>
            <p:nvPr/>
          </p:nvSpPr>
          <p:spPr bwMode="auto">
            <a:xfrm>
              <a:off x="5035549" y="4813036"/>
              <a:ext cx="4108450" cy="292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008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altLang="en-US" sz="1300" b="1" smtClean="0">
                  <a:solidFill>
                    <a:srgbClr val="006550"/>
                  </a:solidFill>
                  <a:effectLst>
                    <a:glow rad="419100">
                      <a:schemeClr val="bg1">
                        <a:alpha val="73000"/>
                      </a:schemeClr>
                    </a:glow>
                  </a:effectLst>
                </a:rPr>
                <a:t>XRF-sorter</a:t>
              </a:r>
              <a:endParaRPr lang="de-DE" altLang="en-US" sz="1300" b="1">
                <a:solidFill>
                  <a:srgbClr val="006550"/>
                </a:solidFill>
                <a:effectLst>
                  <a:glow rad="419100">
                    <a:schemeClr val="bg1">
                      <a:alpha val="73000"/>
                    </a:schemeClr>
                  </a:glow>
                </a:effectLst>
              </a:endParaRPr>
            </a:p>
          </p:txBody>
        </p:sp>
        <p:sp>
          <p:nvSpPr>
            <p:cNvPr id="48" name="Line 72"/>
            <p:cNvSpPr>
              <a:spLocks noChangeShapeType="1"/>
            </p:cNvSpPr>
            <p:nvPr/>
          </p:nvSpPr>
          <p:spPr bwMode="auto">
            <a:xfrm flipV="1">
              <a:off x="3902073" y="4959086"/>
              <a:ext cx="1042987" cy="0"/>
            </a:xfrm>
            <a:prstGeom prst="line">
              <a:avLst/>
            </a:prstGeom>
            <a:noFill/>
            <a:ln w="38100">
              <a:gradFill flip="none" rotWithShape="1">
                <a:gsLst>
                  <a:gs pos="0">
                    <a:schemeClr val="accent5">
                      <a:lumMod val="2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5">
                      <a:lumMod val="75000"/>
                    </a:schemeClr>
                  </a:gs>
                </a:gsLst>
                <a:lin ang="10800000" scaled="1"/>
                <a:tileRect/>
              </a:gradFill>
              <a:round/>
              <a:headEnd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" name="Oval 86"/>
            <p:cNvSpPr>
              <a:spLocks noChangeArrowheads="1"/>
            </p:cNvSpPr>
            <p:nvPr/>
          </p:nvSpPr>
          <p:spPr bwMode="auto">
            <a:xfrm>
              <a:off x="947247" y="4814624"/>
              <a:ext cx="288925" cy="288925"/>
            </a:xfrm>
            <a:prstGeom prst="ellipse">
              <a:avLst/>
            </a:prstGeom>
            <a:solidFill>
              <a:srgbClr val="0065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/>
          </p:spPr>
          <p:txBody>
            <a:bodyPr wrap="none" anchor="ctr"/>
            <a:lstStyle/>
            <a:p>
              <a:pPr algn="ctr"/>
              <a:r>
                <a:rPr lang="de-DE" altLang="en-US" sz="1400" b="1" smtClean="0">
                  <a:solidFill>
                    <a:schemeClr val="bg1"/>
                  </a:solidFill>
                </a:rPr>
                <a:t>7</a:t>
              </a:r>
              <a:endParaRPr lang="de-DE" altLang="en-US" sz="14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Gruppieren 2"/>
          <p:cNvGrpSpPr/>
          <p:nvPr/>
        </p:nvGrpSpPr>
        <p:grpSpPr>
          <a:xfrm>
            <a:off x="947247" y="1235076"/>
            <a:ext cx="8196752" cy="836614"/>
            <a:chOff x="947247" y="1235076"/>
            <a:chExt cx="8196752" cy="836614"/>
          </a:xfrm>
        </p:grpSpPr>
        <p:sp>
          <p:nvSpPr>
            <p:cNvPr id="5" name="Text Box 23"/>
            <p:cNvSpPr txBox="1">
              <a:spLocks noChangeArrowheads="1"/>
            </p:cNvSpPr>
            <p:nvPr/>
          </p:nvSpPr>
          <p:spPr bwMode="auto">
            <a:xfrm>
              <a:off x="5035549" y="1774828"/>
              <a:ext cx="4108450" cy="2905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008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altLang="en-US" sz="1300" b="1" smtClean="0">
                  <a:solidFill>
                    <a:srgbClr val="006550"/>
                  </a:solidFill>
                  <a:effectLst>
                    <a:glow rad="419100">
                      <a:schemeClr val="bg1">
                        <a:alpha val="73000"/>
                      </a:schemeClr>
                    </a:glow>
                  </a:effectLst>
                </a:rPr>
                <a:t>shredder, sieves </a:t>
              </a:r>
              <a:endParaRPr lang="de-DE" altLang="en-US" sz="1300" b="1">
                <a:solidFill>
                  <a:srgbClr val="006550"/>
                </a:solidFill>
                <a:effectLst>
                  <a:glow rad="419100">
                    <a:schemeClr val="bg1">
                      <a:alpha val="73000"/>
                    </a:schemeClr>
                  </a:glow>
                </a:effectLst>
              </a:endParaRPr>
            </a:p>
          </p:txBody>
        </p:sp>
        <p:sp>
          <p:nvSpPr>
            <p:cNvPr id="6" name="Text Box 49"/>
            <p:cNvSpPr txBox="1">
              <a:spLocks noChangeArrowheads="1"/>
            </p:cNvSpPr>
            <p:nvPr/>
          </p:nvSpPr>
          <p:spPr bwMode="auto">
            <a:xfrm>
              <a:off x="1429542" y="1766890"/>
              <a:ext cx="2339975" cy="304800"/>
            </a:xfrm>
            <a:prstGeom prst="rect">
              <a:avLst/>
            </a:prstGeom>
            <a:solidFill>
              <a:srgbClr val="006550"/>
            </a:solidFill>
            <a:ln>
              <a:noFill/>
            </a:ln>
            <a:effectLst>
              <a:outerShdw blurRad="50800" dist="63500" dir="8100000" algn="tr" rotWithShape="0">
                <a:prstClr val="black">
                  <a:alpha val="4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algn="ctr">
                <a:spcBef>
                  <a:spcPct val="50000"/>
                </a:spcBef>
                <a:defRPr sz="1400" b="1">
                  <a:solidFill>
                    <a:schemeClr val="bg1"/>
                  </a:solidFill>
                </a:defRPr>
              </a:lvl1pPr>
            </a:lstStyle>
            <a:p>
              <a:r>
                <a:rPr lang="de-DE" altLang="en-US"/>
                <a:t>Fraktioning</a:t>
              </a:r>
            </a:p>
          </p:txBody>
        </p:sp>
        <p:sp>
          <p:nvSpPr>
            <p:cNvPr id="7" name="Line 68"/>
            <p:cNvSpPr>
              <a:spLocks noChangeShapeType="1"/>
            </p:cNvSpPr>
            <p:nvPr/>
          </p:nvSpPr>
          <p:spPr bwMode="auto">
            <a:xfrm flipV="1">
              <a:off x="3902073" y="1919290"/>
              <a:ext cx="1042987" cy="0"/>
            </a:xfrm>
            <a:prstGeom prst="line">
              <a:avLst/>
            </a:prstGeom>
            <a:noFill/>
            <a:ln w="38100">
              <a:gradFill flip="none" rotWithShape="1">
                <a:gsLst>
                  <a:gs pos="40000">
                    <a:srgbClr val="006550"/>
                  </a:gs>
                  <a:gs pos="93000">
                    <a:schemeClr val="bg2">
                      <a:lumMod val="20000"/>
                      <a:lumOff val="80000"/>
                    </a:schemeClr>
                  </a:gs>
                </a:gsLst>
                <a:lin ang="10800000" scaled="1"/>
                <a:tileRect/>
              </a:gradFill>
              <a:round/>
              <a:headEnd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" name="Oval 82"/>
            <p:cNvSpPr>
              <a:spLocks noChangeArrowheads="1"/>
            </p:cNvSpPr>
            <p:nvPr/>
          </p:nvSpPr>
          <p:spPr bwMode="auto">
            <a:xfrm>
              <a:off x="947247" y="1774828"/>
              <a:ext cx="288925" cy="288925"/>
            </a:xfrm>
            <a:prstGeom prst="ellipse">
              <a:avLst/>
            </a:prstGeom>
            <a:solidFill>
              <a:srgbClr val="0065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de-DE" altLang="en-US" sz="1400" b="1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42" name="Text Box 56"/>
            <p:cNvSpPr txBox="1">
              <a:spLocks noChangeArrowheads="1"/>
            </p:cNvSpPr>
            <p:nvPr/>
          </p:nvSpPr>
          <p:spPr bwMode="auto">
            <a:xfrm>
              <a:off x="5035549" y="1241425"/>
              <a:ext cx="4108450" cy="2905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008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altLang="en-US" sz="1300" b="1" smtClean="0">
                  <a:solidFill>
                    <a:srgbClr val="006550"/>
                  </a:solidFill>
                  <a:effectLst>
                    <a:glow rad="419100">
                      <a:schemeClr val="bg1">
                        <a:alpha val="73000"/>
                      </a:schemeClr>
                    </a:glow>
                  </a:effectLst>
                </a:rPr>
                <a:t>feedstock control </a:t>
              </a:r>
              <a:endParaRPr lang="de-DE" altLang="en-US" sz="1300" b="1">
                <a:solidFill>
                  <a:srgbClr val="006550"/>
                </a:solidFill>
                <a:effectLst>
                  <a:glow rad="419100">
                    <a:schemeClr val="bg1">
                      <a:alpha val="73000"/>
                    </a:schemeClr>
                  </a:glow>
                </a:effectLst>
              </a:endParaRPr>
            </a:p>
          </p:txBody>
        </p:sp>
        <p:sp>
          <p:nvSpPr>
            <p:cNvPr id="43" name="Line 69"/>
            <p:cNvSpPr>
              <a:spLocks noChangeShapeType="1"/>
            </p:cNvSpPr>
            <p:nvPr/>
          </p:nvSpPr>
          <p:spPr bwMode="auto">
            <a:xfrm flipV="1">
              <a:off x="3902073" y="1379538"/>
              <a:ext cx="1042987" cy="0"/>
            </a:xfrm>
            <a:prstGeom prst="line">
              <a:avLst/>
            </a:prstGeom>
            <a:noFill/>
            <a:ln w="38100">
              <a:gradFill flip="none" rotWithShape="1">
                <a:gsLst>
                  <a:gs pos="40000">
                    <a:srgbClr val="006550"/>
                  </a:gs>
                  <a:gs pos="93000">
                    <a:schemeClr val="bg2">
                      <a:lumMod val="20000"/>
                      <a:lumOff val="80000"/>
                    </a:schemeClr>
                  </a:gs>
                </a:gsLst>
                <a:lin ang="10800000" scaled="1"/>
                <a:tileRect/>
              </a:gradFill>
              <a:round/>
              <a:headEnd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4" name="Oval 83"/>
            <p:cNvSpPr>
              <a:spLocks noChangeArrowheads="1"/>
            </p:cNvSpPr>
            <p:nvPr/>
          </p:nvSpPr>
          <p:spPr bwMode="auto">
            <a:xfrm>
              <a:off x="947247" y="1235076"/>
              <a:ext cx="288925" cy="288925"/>
            </a:xfrm>
            <a:prstGeom prst="ellipse">
              <a:avLst/>
            </a:prstGeom>
            <a:solidFill>
              <a:srgbClr val="0065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de-DE" altLang="en-US" sz="1400" b="1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50" name="Text Box 50"/>
            <p:cNvSpPr txBox="1">
              <a:spLocks noChangeArrowheads="1"/>
            </p:cNvSpPr>
            <p:nvPr/>
          </p:nvSpPr>
          <p:spPr bwMode="auto">
            <a:xfrm>
              <a:off x="1429542" y="1241425"/>
              <a:ext cx="2339975" cy="304800"/>
            </a:xfrm>
            <a:prstGeom prst="rect">
              <a:avLst/>
            </a:prstGeom>
            <a:solidFill>
              <a:srgbClr val="006550"/>
            </a:solidFill>
            <a:ln>
              <a:noFill/>
            </a:ln>
            <a:effectLst>
              <a:outerShdw blurRad="50800" dist="63500" dir="8100000" algn="tr" rotWithShape="0">
                <a:prstClr val="black">
                  <a:alpha val="4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algn="ctr">
                <a:spcBef>
                  <a:spcPct val="50000"/>
                </a:spcBef>
                <a:defRPr sz="1400" b="1">
                  <a:solidFill>
                    <a:schemeClr val="bg1"/>
                  </a:solidFill>
                </a:defRPr>
              </a:lvl1pPr>
            </a:lstStyle>
            <a:p>
              <a:r>
                <a:rPr lang="de-DE" altLang="en-US"/>
                <a:t>Visual inspection</a:t>
              </a:r>
            </a:p>
          </p:txBody>
        </p:sp>
      </p:grpSp>
      <p:sp>
        <p:nvSpPr>
          <p:cNvPr id="45" name="Textfeld 44"/>
          <p:cNvSpPr txBox="1"/>
          <p:nvPr/>
        </p:nvSpPr>
        <p:spPr>
          <a:xfrm>
            <a:off x="0" y="0"/>
            <a:ext cx="9144000" cy="216000"/>
          </a:xfrm>
          <a:prstGeom prst="rect">
            <a:avLst/>
          </a:prstGeom>
          <a:gradFill>
            <a:gsLst>
              <a:gs pos="16000">
                <a:srgbClr val="006550"/>
              </a:gs>
              <a:gs pos="69000">
                <a:schemeClr val="bg1"/>
              </a:gs>
            </a:gsLst>
            <a:lin ang="10800000" scaled="1"/>
          </a:gradFill>
        </p:spPr>
        <p:txBody>
          <a:bodyPr wrap="square" rtlCol="0" anchor="ctr">
            <a:noAutofit/>
          </a:bodyPr>
          <a:lstStyle/>
          <a:p>
            <a:pPr algn="r"/>
            <a:r>
              <a:rPr lang="de-DE" sz="1200" b="1" smtClean="0">
                <a:solidFill>
                  <a:schemeClr val="bg1"/>
                </a:solidFill>
              </a:rPr>
              <a:t>Main processing steps in flatglass recycling </a:t>
            </a:r>
            <a:endParaRPr lang="en-GB" sz="12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092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4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65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Grafik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6" name="Rechteck 75"/>
          <p:cNvSpPr/>
          <p:nvPr/>
        </p:nvSpPr>
        <p:spPr>
          <a:xfrm>
            <a:off x="0" y="2286000"/>
            <a:ext cx="9144000" cy="4220726"/>
          </a:xfrm>
          <a:prstGeom prst="rect">
            <a:avLst/>
          </a:prstGeom>
          <a:gradFill flip="none" rotWithShape="1">
            <a:gsLst>
              <a:gs pos="0">
                <a:srgbClr val="DCE9F8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2" name="Grafik 5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4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3009"/>
            <a:ext cx="9144000" cy="1793718"/>
          </a:xfrm>
          <a:prstGeom prst="rect">
            <a:avLst/>
          </a:prstGeom>
        </p:spPr>
      </p:pic>
      <p:grpSp>
        <p:nvGrpSpPr>
          <p:cNvPr id="72" name="Gruppieren 71"/>
          <p:cNvGrpSpPr/>
          <p:nvPr/>
        </p:nvGrpSpPr>
        <p:grpSpPr>
          <a:xfrm>
            <a:off x="646356" y="1040171"/>
            <a:ext cx="8497644" cy="1287462"/>
            <a:chOff x="646356" y="1040171"/>
            <a:chExt cx="8497644" cy="1287462"/>
          </a:xfrm>
        </p:grpSpPr>
        <p:cxnSp>
          <p:nvCxnSpPr>
            <p:cNvPr id="7" name="Gerade Verbindung 6"/>
            <p:cNvCxnSpPr/>
            <p:nvPr/>
          </p:nvCxnSpPr>
          <p:spPr bwMode="auto">
            <a:xfrm flipH="1" flipV="1">
              <a:off x="2389431" y="1676757"/>
              <a:ext cx="2503488" cy="1588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 Box 11"/>
            <p:cNvSpPr txBox="1">
              <a:spLocks noChangeArrowheads="1"/>
            </p:cNvSpPr>
            <p:nvPr/>
          </p:nvSpPr>
          <p:spPr bwMode="auto">
            <a:xfrm>
              <a:off x="994291" y="1493558"/>
              <a:ext cx="8149709" cy="3679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de-DE" altLang="en-US" b="1" dirty="0" smtClean="0">
                  <a:solidFill>
                    <a:srgbClr val="006550"/>
                  </a:solidFill>
                  <a:latin typeface="Calibri" pitchFamily="34" charset="0"/>
                </a:rPr>
                <a:t>FLATGLASS </a:t>
              </a:r>
              <a:endParaRPr lang="de-DE" altLang="en-US" b="1" dirty="0">
                <a:solidFill>
                  <a:srgbClr val="006550"/>
                </a:solidFill>
                <a:latin typeface="Calibri" pitchFamily="34" charset="0"/>
              </a:endParaRPr>
            </a:p>
          </p:txBody>
        </p:sp>
        <p:sp>
          <p:nvSpPr>
            <p:cNvPr id="12" name="Oval 12"/>
            <p:cNvSpPr>
              <a:spLocks noChangeArrowheads="1"/>
            </p:cNvSpPr>
            <p:nvPr/>
          </p:nvSpPr>
          <p:spPr bwMode="auto">
            <a:xfrm>
              <a:off x="646356" y="1605583"/>
              <a:ext cx="144463" cy="143937"/>
            </a:xfrm>
            <a:prstGeom prst="ellipse">
              <a:avLst/>
            </a:prstGeom>
            <a:solidFill>
              <a:srgbClr val="006550"/>
            </a:solidFill>
            <a:ln>
              <a:noFill/>
            </a:ln>
            <a:effectLst/>
          </p:spPr>
          <p:txBody>
            <a:bodyPr wrap="none" l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 b="1">
                <a:solidFill>
                  <a:srgbClr val="006550"/>
                </a:solidFill>
              </a:endParaRPr>
            </a:p>
          </p:txBody>
        </p:sp>
        <p:pic>
          <p:nvPicPr>
            <p:cNvPr id="36" name="Grafik 3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 bwMode="auto">
            <a:xfrm>
              <a:off x="4892919" y="1040171"/>
              <a:ext cx="1716087" cy="1287462"/>
            </a:xfrm>
            <a:prstGeom prst="rect">
              <a:avLst/>
            </a:prstGeom>
            <a:noFill/>
            <a:ln w="9525" algn="ctr">
              <a:solidFill>
                <a:schemeClr val="accent1"/>
              </a:solidFill>
              <a:miter lim="800000"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50" name="Textfeld 49"/>
          <p:cNvSpPr txBox="1"/>
          <p:nvPr/>
        </p:nvSpPr>
        <p:spPr>
          <a:xfrm>
            <a:off x="0" y="0"/>
            <a:ext cx="9144000" cy="216000"/>
          </a:xfrm>
          <a:prstGeom prst="rect">
            <a:avLst/>
          </a:prstGeom>
          <a:gradFill>
            <a:gsLst>
              <a:gs pos="16000">
                <a:srgbClr val="006550"/>
              </a:gs>
              <a:gs pos="69000">
                <a:schemeClr val="bg1"/>
              </a:gs>
            </a:gsLst>
            <a:lin ang="10800000" scaled="1"/>
          </a:gradFill>
        </p:spPr>
        <p:txBody>
          <a:bodyPr wrap="square" rtlCol="0" anchor="ctr">
            <a:noAutofit/>
          </a:bodyPr>
          <a:lstStyle/>
          <a:p>
            <a:pPr algn="r"/>
            <a:r>
              <a:rPr lang="de-DE" sz="1200" b="1" smtClean="0">
                <a:solidFill>
                  <a:schemeClr val="bg1"/>
                </a:solidFill>
              </a:rPr>
              <a:t>Main applications for processed flatglass </a:t>
            </a:r>
            <a:endParaRPr lang="en-GB" sz="1200" b="1">
              <a:solidFill>
                <a:schemeClr val="bg1"/>
              </a:solidFill>
            </a:endParaRPr>
          </a:p>
        </p:txBody>
      </p:sp>
      <p:grpSp>
        <p:nvGrpSpPr>
          <p:cNvPr id="75" name="Gruppieren 74"/>
          <p:cNvGrpSpPr/>
          <p:nvPr/>
        </p:nvGrpSpPr>
        <p:grpSpPr>
          <a:xfrm>
            <a:off x="1707627" y="4133770"/>
            <a:ext cx="7436373" cy="1274762"/>
            <a:chOff x="1707627" y="4133770"/>
            <a:chExt cx="7436373" cy="1274762"/>
          </a:xfrm>
        </p:grpSpPr>
        <p:cxnSp>
          <p:nvCxnSpPr>
            <p:cNvPr id="58" name="Gerade Verbindung 57"/>
            <p:cNvCxnSpPr/>
            <p:nvPr/>
          </p:nvCxnSpPr>
          <p:spPr bwMode="auto">
            <a:xfrm flipH="1">
              <a:off x="4517502" y="4771151"/>
              <a:ext cx="3611564" cy="4762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 Box 11"/>
            <p:cNvSpPr txBox="1">
              <a:spLocks noChangeArrowheads="1"/>
            </p:cNvSpPr>
            <p:nvPr/>
          </p:nvSpPr>
          <p:spPr bwMode="auto">
            <a:xfrm>
              <a:off x="2055562" y="4588866"/>
              <a:ext cx="7088438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de-DE" altLang="en-US" b="1" smtClean="0">
                  <a:solidFill>
                    <a:srgbClr val="006550"/>
                  </a:solidFill>
                  <a:latin typeface="Calibri" pitchFamily="34" charset="0"/>
                </a:rPr>
                <a:t>OTHER (Foamglass, etc.) </a:t>
              </a:r>
              <a:endParaRPr lang="de-DE" altLang="en-US" sz="1600">
                <a:solidFill>
                  <a:srgbClr val="006550"/>
                </a:solidFill>
                <a:latin typeface="Calibri" pitchFamily="34" charset="0"/>
              </a:endParaRPr>
            </a:p>
          </p:txBody>
        </p:sp>
        <p:sp>
          <p:nvSpPr>
            <p:cNvPr id="60" name="Oval 12"/>
            <p:cNvSpPr>
              <a:spLocks noChangeArrowheads="1"/>
            </p:cNvSpPr>
            <p:nvPr/>
          </p:nvSpPr>
          <p:spPr bwMode="auto">
            <a:xfrm>
              <a:off x="1707627" y="4701216"/>
              <a:ext cx="144463" cy="144632"/>
            </a:xfrm>
            <a:prstGeom prst="ellipse">
              <a:avLst/>
            </a:prstGeom>
            <a:solidFill>
              <a:srgbClr val="006550"/>
            </a:solidFill>
            <a:ln>
              <a:noFill/>
            </a:ln>
            <a:effectLst/>
          </p:spPr>
          <p:txBody>
            <a:bodyPr wrap="none" l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 b="1">
                <a:solidFill>
                  <a:srgbClr val="006550"/>
                </a:solidFill>
              </a:endParaRPr>
            </a:p>
          </p:txBody>
        </p:sp>
        <p:pic>
          <p:nvPicPr>
            <p:cNvPr id="61" name="Grafik 6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 bwMode="auto">
            <a:xfrm>
              <a:off x="7086600" y="4133770"/>
              <a:ext cx="1701800" cy="1274762"/>
            </a:xfrm>
            <a:prstGeom prst="rect">
              <a:avLst/>
            </a:prstGeom>
            <a:noFill/>
            <a:ln w="9525" algn="ctr">
              <a:solidFill>
                <a:schemeClr val="accent1"/>
              </a:solidFill>
              <a:miter lim="800000"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73" name="Gruppieren 72"/>
          <p:cNvGrpSpPr/>
          <p:nvPr/>
        </p:nvGrpSpPr>
        <p:grpSpPr>
          <a:xfrm>
            <a:off x="1000113" y="2113177"/>
            <a:ext cx="8143887" cy="1285875"/>
            <a:chOff x="1000113" y="2113177"/>
            <a:chExt cx="8143887" cy="1285875"/>
          </a:xfrm>
        </p:grpSpPr>
        <p:cxnSp>
          <p:nvCxnSpPr>
            <p:cNvPr id="63" name="Gerade Verbindung 62"/>
            <p:cNvCxnSpPr/>
            <p:nvPr/>
          </p:nvCxnSpPr>
          <p:spPr bwMode="auto">
            <a:xfrm flipH="1">
              <a:off x="4190988" y="2764461"/>
              <a:ext cx="3230563" cy="1984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Text Box 11"/>
            <p:cNvSpPr txBox="1">
              <a:spLocks noChangeArrowheads="1"/>
            </p:cNvSpPr>
            <p:nvPr/>
          </p:nvSpPr>
          <p:spPr bwMode="auto">
            <a:xfrm>
              <a:off x="1348048" y="2544540"/>
              <a:ext cx="7795952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de-DE" altLang="en-US" b="1" smtClean="0">
                  <a:solidFill>
                    <a:srgbClr val="006550"/>
                  </a:solidFill>
                  <a:latin typeface="Calibri" pitchFamily="34" charset="0"/>
                </a:rPr>
                <a:t>GLASS BEVERAGES  (bottles)</a:t>
              </a:r>
              <a:endParaRPr lang="de-DE" altLang="en-US" b="1">
                <a:solidFill>
                  <a:srgbClr val="006550"/>
                </a:solidFill>
                <a:latin typeface="Calibri" pitchFamily="34" charset="0"/>
              </a:endParaRPr>
            </a:p>
          </p:txBody>
        </p:sp>
        <p:sp>
          <p:nvSpPr>
            <p:cNvPr id="65" name="Oval 12"/>
            <p:cNvSpPr>
              <a:spLocks noChangeArrowheads="1"/>
            </p:cNvSpPr>
            <p:nvPr/>
          </p:nvSpPr>
          <p:spPr bwMode="auto">
            <a:xfrm>
              <a:off x="1000113" y="2657238"/>
              <a:ext cx="144463" cy="143937"/>
            </a:xfrm>
            <a:prstGeom prst="ellipse">
              <a:avLst/>
            </a:prstGeom>
            <a:solidFill>
              <a:srgbClr val="006550"/>
            </a:solidFill>
            <a:ln>
              <a:noFill/>
            </a:ln>
            <a:effectLst/>
          </p:spPr>
          <p:txBody>
            <a:bodyPr wrap="none" l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 b="1">
                <a:solidFill>
                  <a:srgbClr val="006550"/>
                </a:solidFill>
              </a:endParaRPr>
            </a:p>
          </p:txBody>
        </p:sp>
        <p:pic>
          <p:nvPicPr>
            <p:cNvPr id="66" name="Grafik 6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 bwMode="auto">
            <a:xfrm>
              <a:off x="7086600" y="2113177"/>
              <a:ext cx="1716087" cy="1285875"/>
            </a:xfrm>
            <a:prstGeom prst="rect">
              <a:avLst/>
            </a:prstGeom>
            <a:noFill/>
            <a:ln w="9525" algn="ctr">
              <a:solidFill>
                <a:schemeClr val="accent1"/>
              </a:solidFill>
              <a:miter lim="800000"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74" name="Gruppieren 73"/>
          <p:cNvGrpSpPr/>
          <p:nvPr/>
        </p:nvGrpSpPr>
        <p:grpSpPr>
          <a:xfrm>
            <a:off x="1353870" y="3118752"/>
            <a:ext cx="7790130" cy="1274762"/>
            <a:chOff x="1353870" y="3118752"/>
            <a:chExt cx="7790130" cy="1274762"/>
          </a:xfrm>
        </p:grpSpPr>
        <p:cxnSp>
          <p:nvCxnSpPr>
            <p:cNvPr id="68" name="Gerade Verbindung 67"/>
            <p:cNvCxnSpPr/>
            <p:nvPr/>
          </p:nvCxnSpPr>
          <p:spPr bwMode="auto">
            <a:xfrm flipH="1" flipV="1">
              <a:off x="4663808" y="3756133"/>
              <a:ext cx="930275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Text Box 11"/>
            <p:cNvSpPr txBox="1">
              <a:spLocks noChangeArrowheads="1"/>
            </p:cNvSpPr>
            <p:nvPr/>
          </p:nvSpPr>
          <p:spPr bwMode="auto">
            <a:xfrm>
              <a:off x="1701805" y="3571467"/>
              <a:ext cx="7442195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de-DE" altLang="en-US" b="1">
                  <a:solidFill>
                    <a:srgbClr val="006550"/>
                  </a:solidFill>
                  <a:latin typeface="Calibri" pitchFamily="34" charset="0"/>
                </a:rPr>
                <a:t>FIBERGLASS  (e.g. insulation) </a:t>
              </a:r>
            </a:p>
          </p:txBody>
        </p:sp>
        <p:sp>
          <p:nvSpPr>
            <p:cNvPr id="70" name="Oval 12"/>
            <p:cNvSpPr>
              <a:spLocks noChangeArrowheads="1"/>
            </p:cNvSpPr>
            <p:nvPr/>
          </p:nvSpPr>
          <p:spPr bwMode="auto">
            <a:xfrm>
              <a:off x="1353870" y="3683906"/>
              <a:ext cx="144463" cy="144454"/>
            </a:xfrm>
            <a:prstGeom prst="ellipse">
              <a:avLst/>
            </a:prstGeom>
            <a:solidFill>
              <a:srgbClr val="006550"/>
            </a:solidFill>
            <a:ln>
              <a:noFill/>
            </a:ln>
            <a:effectLst/>
          </p:spPr>
          <p:txBody>
            <a:bodyPr wrap="none" l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 b="1">
                <a:solidFill>
                  <a:srgbClr val="006550"/>
                </a:solidFill>
              </a:endParaRPr>
            </a:p>
          </p:txBody>
        </p:sp>
        <p:pic>
          <p:nvPicPr>
            <p:cNvPr id="71" name="Grafik 7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 bwMode="auto">
            <a:xfrm>
              <a:off x="4907206" y="3118752"/>
              <a:ext cx="1701800" cy="1274762"/>
            </a:xfrm>
            <a:prstGeom prst="rect">
              <a:avLst/>
            </a:prstGeom>
            <a:noFill/>
            <a:ln w="9525" algn="ctr">
              <a:solidFill>
                <a:schemeClr val="accent1"/>
              </a:solidFill>
              <a:miter lim="800000"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2376566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rafik 3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2" name="Rechteck 31"/>
          <p:cNvSpPr/>
          <p:nvPr/>
        </p:nvSpPr>
        <p:spPr>
          <a:xfrm>
            <a:off x="0" y="2286000"/>
            <a:ext cx="9144000" cy="4220726"/>
          </a:xfrm>
          <a:prstGeom prst="rect">
            <a:avLst/>
          </a:prstGeom>
          <a:gradFill flip="none" rotWithShape="1">
            <a:gsLst>
              <a:gs pos="0">
                <a:srgbClr val="DCE9F8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Textfeld 49"/>
          <p:cNvSpPr txBox="1"/>
          <p:nvPr/>
        </p:nvSpPr>
        <p:spPr>
          <a:xfrm>
            <a:off x="0" y="0"/>
            <a:ext cx="9144000" cy="216000"/>
          </a:xfrm>
          <a:prstGeom prst="rect">
            <a:avLst/>
          </a:prstGeom>
          <a:gradFill>
            <a:gsLst>
              <a:gs pos="16000">
                <a:srgbClr val="006550"/>
              </a:gs>
              <a:gs pos="69000">
                <a:schemeClr val="bg1"/>
              </a:gs>
            </a:gsLst>
            <a:lin ang="10800000" scaled="1"/>
          </a:gradFill>
        </p:spPr>
        <p:txBody>
          <a:bodyPr wrap="square" rtlCol="0" anchor="ctr">
            <a:noAutofit/>
          </a:bodyPr>
          <a:lstStyle/>
          <a:p>
            <a:pPr algn="r"/>
            <a:r>
              <a:rPr lang="de-DE" sz="1200" b="1" smtClean="0">
                <a:solidFill>
                  <a:schemeClr val="bg1"/>
                </a:solidFill>
              </a:rPr>
              <a:t>Main applications for processed flatglass </a:t>
            </a:r>
            <a:endParaRPr lang="en-GB" sz="1200" b="1">
              <a:solidFill>
                <a:schemeClr val="bg1"/>
              </a:solidFill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3012"/>
            <a:ext cx="9144000" cy="1793718"/>
          </a:xfrm>
          <a:prstGeom prst="rect">
            <a:avLst/>
          </a:prstGeom>
        </p:spPr>
      </p:pic>
      <p:grpSp>
        <p:nvGrpSpPr>
          <p:cNvPr id="4" name="Gruppieren 3"/>
          <p:cNvGrpSpPr/>
          <p:nvPr/>
        </p:nvGrpSpPr>
        <p:grpSpPr>
          <a:xfrm>
            <a:off x="2192963" y="303311"/>
            <a:ext cx="3840524" cy="4674154"/>
            <a:chOff x="2192963" y="303311"/>
            <a:chExt cx="3840524" cy="4674154"/>
          </a:xfrm>
        </p:grpSpPr>
        <p:cxnSp>
          <p:nvCxnSpPr>
            <p:cNvPr id="83" name="Gerade Verbindung 82"/>
            <p:cNvCxnSpPr/>
            <p:nvPr/>
          </p:nvCxnSpPr>
          <p:spPr>
            <a:xfrm flipV="1">
              <a:off x="2192963" y="1966557"/>
              <a:ext cx="2177278" cy="3010908"/>
            </a:xfrm>
            <a:prstGeom prst="line">
              <a:avLst/>
            </a:prstGeom>
            <a:ln w="15875">
              <a:gradFill>
                <a:gsLst>
                  <a:gs pos="0">
                    <a:schemeClr val="bg1"/>
                  </a:gs>
                  <a:gs pos="90000">
                    <a:srgbClr val="9933FF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8" name="Gruppieren 67"/>
            <p:cNvGrpSpPr/>
            <p:nvPr/>
          </p:nvGrpSpPr>
          <p:grpSpPr>
            <a:xfrm>
              <a:off x="2706995" y="303311"/>
              <a:ext cx="3326492" cy="3326492"/>
              <a:chOff x="1546955" y="622714"/>
              <a:chExt cx="3326492" cy="3326492"/>
            </a:xfrm>
          </p:grpSpPr>
          <p:sp>
            <p:nvSpPr>
              <p:cNvPr id="69" name="Ellipse 68"/>
              <p:cNvSpPr/>
              <p:nvPr/>
            </p:nvSpPr>
            <p:spPr>
              <a:xfrm>
                <a:off x="1546955" y="622714"/>
                <a:ext cx="3326492" cy="3326492"/>
              </a:xfrm>
              <a:prstGeom prst="ellipse">
                <a:avLst/>
              </a:prstGeom>
              <a:solidFill>
                <a:srgbClr val="D9FFF7"/>
              </a:solidFill>
              <a:ln>
                <a:noFill/>
              </a:ln>
              <a:effectLst>
                <a:glow rad="419100">
                  <a:srgbClr val="CC00FF">
                    <a:alpha val="5000"/>
                  </a:srgbClr>
                </a:glow>
                <a:outerShdw blurRad="50800" dist="38100" dir="8100000" algn="tr" rotWithShape="0">
                  <a:prstClr val="black">
                    <a:alpha val="40000"/>
                  </a:prst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70" name="Gruppieren 69"/>
              <p:cNvGrpSpPr/>
              <p:nvPr/>
            </p:nvGrpSpPr>
            <p:grpSpPr>
              <a:xfrm>
                <a:off x="1598231" y="1642690"/>
                <a:ext cx="3223940" cy="1078274"/>
                <a:chOff x="1598231" y="1678233"/>
                <a:chExt cx="3223940" cy="1078274"/>
              </a:xfrm>
            </p:grpSpPr>
            <p:sp>
              <p:nvSpPr>
                <p:cNvPr id="71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1598231" y="1678233"/>
                  <a:ext cx="3223940" cy="36798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0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de-DE" altLang="en-US" b="1" smtClean="0">
                      <a:solidFill>
                        <a:srgbClr val="006550"/>
                      </a:solidFill>
                      <a:effectLst>
                        <a:outerShdw blurRad="38100" dir="1200000" sx="103000" sy="103000" algn="ctr" rotWithShape="0">
                          <a:schemeClr val="bg1"/>
                        </a:outerShdw>
                      </a:effectLst>
                      <a:latin typeface="Calibri" pitchFamily="34" charset="0"/>
                    </a:rPr>
                    <a:t>PACKAGINGGLASS</a:t>
                  </a:r>
                  <a:endParaRPr lang="de-DE" altLang="en-US" b="1">
                    <a:solidFill>
                      <a:srgbClr val="006550"/>
                    </a:solidFill>
                    <a:effectLst>
                      <a:outerShdw blurRad="38100" dir="1200000" sx="103000" sy="103000" algn="ctr" rotWithShape="0">
                        <a:schemeClr val="bg1"/>
                      </a:outerShdw>
                    </a:effectLst>
                    <a:latin typeface="Calibri" pitchFamily="34" charset="0"/>
                  </a:endParaRPr>
                </a:p>
              </p:txBody>
            </p:sp>
            <p:sp>
              <p:nvSpPr>
                <p:cNvPr id="72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1598231" y="2356397"/>
                  <a:ext cx="3223940" cy="40011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0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de-DE" altLang="en-US" sz="2000" b="1" smtClean="0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atin typeface="Calibri" pitchFamily="34" charset="0"/>
                    </a:rPr>
                    <a:t> + 30 %</a:t>
                  </a:r>
                  <a:endParaRPr lang="de-DE" altLang="en-US" sz="2000" b="1">
                    <a:solidFill>
                      <a:schemeClr val="accent6">
                        <a:lumMod val="60000"/>
                        <a:lumOff val="40000"/>
                      </a:schemeClr>
                    </a:solidFill>
                    <a:latin typeface="Calibri" pitchFamily="34" charset="0"/>
                  </a:endParaRPr>
                </a:p>
              </p:txBody>
            </p:sp>
          </p:grpSp>
        </p:grpSp>
      </p:grpSp>
      <p:grpSp>
        <p:nvGrpSpPr>
          <p:cNvPr id="5" name="Gruppieren 4"/>
          <p:cNvGrpSpPr/>
          <p:nvPr/>
        </p:nvGrpSpPr>
        <p:grpSpPr>
          <a:xfrm>
            <a:off x="2460783" y="2260251"/>
            <a:ext cx="6211283" cy="3472092"/>
            <a:chOff x="2460783" y="2260251"/>
            <a:chExt cx="6211283" cy="3472092"/>
          </a:xfrm>
        </p:grpSpPr>
        <p:cxnSp>
          <p:nvCxnSpPr>
            <p:cNvPr id="84" name="Gerade Verbindung 83"/>
            <p:cNvCxnSpPr/>
            <p:nvPr/>
          </p:nvCxnSpPr>
          <p:spPr>
            <a:xfrm flipV="1">
              <a:off x="2460783" y="3435977"/>
              <a:ext cx="4510791" cy="2296366"/>
            </a:xfrm>
            <a:prstGeom prst="line">
              <a:avLst/>
            </a:prstGeom>
            <a:ln w="15875">
              <a:gradFill>
                <a:gsLst>
                  <a:gs pos="0">
                    <a:schemeClr val="bg1"/>
                  </a:gs>
                  <a:gs pos="90000">
                    <a:srgbClr val="9933FF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3" name="Gruppieren 72"/>
            <p:cNvGrpSpPr/>
            <p:nvPr/>
          </p:nvGrpSpPr>
          <p:grpSpPr>
            <a:xfrm>
              <a:off x="5448126" y="2260251"/>
              <a:ext cx="3223940" cy="2258322"/>
              <a:chOff x="2143638" y="1350324"/>
              <a:chExt cx="3223940" cy="2258322"/>
            </a:xfrm>
          </p:grpSpPr>
          <p:sp>
            <p:nvSpPr>
              <p:cNvPr id="74" name="Ellipse 73"/>
              <p:cNvSpPr/>
              <p:nvPr/>
            </p:nvSpPr>
            <p:spPr>
              <a:xfrm>
                <a:off x="2626447" y="1350324"/>
                <a:ext cx="2258322" cy="2258322"/>
              </a:xfrm>
              <a:prstGeom prst="ellipse">
                <a:avLst/>
              </a:prstGeom>
              <a:solidFill>
                <a:srgbClr val="FBEDD1"/>
              </a:solidFill>
              <a:ln>
                <a:noFill/>
              </a:ln>
              <a:effectLst>
                <a:glow rad="419100">
                  <a:srgbClr val="CC00FF">
                    <a:alpha val="5000"/>
                  </a:srgbClr>
                </a:glow>
                <a:outerShdw blurRad="50800" dist="38100" dir="8100000" algn="tr" rotWithShape="0">
                  <a:prstClr val="black">
                    <a:alpha val="40000"/>
                  </a:prst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75" name="Gruppieren 74"/>
              <p:cNvGrpSpPr/>
              <p:nvPr/>
            </p:nvGrpSpPr>
            <p:grpSpPr>
              <a:xfrm>
                <a:off x="2143638" y="2076396"/>
                <a:ext cx="3223940" cy="838301"/>
                <a:chOff x="2143638" y="2111939"/>
                <a:chExt cx="3223940" cy="838301"/>
              </a:xfrm>
            </p:grpSpPr>
            <p:sp>
              <p:nvSpPr>
                <p:cNvPr id="76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2143638" y="2111939"/>
                  <a:ext cx="3223940" cy="36798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0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de-DE" altLang="en-US" b="1" smtClean="0">
                      <a:solidFill>
                        <a:srgbClr val="006550"/>
                      </a:solidFill>
                      <a:effectLst>
                        <a:outerShdw blurRad="38100" dir="1200000" sx="103000" sy="103000" algn="ctr" rotWithShape="0">
                          <a:schemeClr val="bg1"/>
                        </a:outerShdw>
                      </a:effectLst>
                      <a:latin typeface="Calibri" pitchFamily="34" charset="0"/>
                    </a:rPr>
                    <a:t>FIBERGLASS </a:t>
                  </a:r>
                  <a:endParaRPr lang="de-DE" altLang="en-US" b="1">
                    <a:solidFill>
                      <a:srgbClr val="006550"/>
                    </a:solidFill>
                    <a:effectLst>
                      <a:outerShdw blurRad="38100" dir="1200000" sx="103000" sy="103000" algn="ctr" rotWithShape="0">
                        <a:schemeClr val="bg1"/>
                      </a:outerShdw>
                    </a:effectLst>
                    <a:latin typeface="Calibri" pitchFamily="34" charset="0"/>
                  </a:endParaRPr>
                </a:p>
              </p:txBody>
            </p:sp>
            <p:sp>
              <p:nvSpPr>
                <p:cNvPr id="77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2143638" y="2550130"/>
                  <a:ext cx="3223940" cy="40011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0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de-DE" altLang="en-US" sz="2000" b="1" smtClean="0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atin typeface="Calibri" pitchFamily="34" charset="0"/>
                    </a:rPr>
                    <a:t> + 50 %</a:t>
                  </a:r>
                  <a:endParaRPr lang="de-DE" altLang="en-US" sz="2000" b="1">
                    <a:solidFill>
                      <a:schemeClr val="accent6">
                        <a:lumMod val="60000"/>
                        <a:lumOff val="40000"/>
                      </a:schemeClr>
                    </a:solidFill>
                    <a:latin typeface="Calibri" pitchFamily="34" charset="0"/>
                  </a:endParaRPr>
                </a:p>
              </p:txBody>
            </p:sp>
          </p:grpSp>
        </p:grpSp>
      </p:grpSp>
      <p:grpSp>
        <p:nvGrpSpPr>
          <p:cNvPr id="7" name="Gruppieren 6"/>
          <p:cNvGrpSpPr/>
          <p:nvPr/>
        </p:nvGrpSpPr>
        <p:grpSpPr>
          <a:xfrm>
            <a:off x="3048000" y="4771921"/>
            <a:ext cx="5907034" cy="1100029"/>
            <a:chOff x="3048000" y="4771921"/>
            <a:chExt cx="5907034" cy="1100029"/>
          </a:xfrm>
        </p:grpSpPr>
        <p:cxnSp>
          <p:nvCxnSpPr>
            <p:cNvPr id="85" name="Gerade Verbindung 84"/>
            <p:cNvCxnSpPr>
              <a:endCxn id="79" idx="2"/>
            </p:cNvCxnSpPr>
            <p:nvPr/>
          </p:nvCxnSpPr>
          <p:spPr>
            <a:xfrm flipV="1">
              <a:off x="3048000" y="5256703"/>
              <a:ext cx="4083837" cy="615247"/>
            </a:xfrm>
            <a:prstGeom prst="line">
              <a:avLst/>
            </a:prstGeom>
            <a:ln w="15875">
              <a:gradFill>
                <a:gsLst>
                  <a:gs pos="0">
                    <a:schemeClr val="bg1"/>
                  </a:gs>
                  <a:gs pos="90000">
                    <a:srgbClr val="9933FF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8" name="Gruppieren 77"/>
            <p:cNvGrpSpPr/>
            <p:nvPr/>
          </p:nvGrpSpPr>
          <p:grpSpPr>
            <a:xfrm>
              <a:off x="5731094" y="4771921"/>
              <a:ext cx="3223940" cy="1038005"/>
              <a:chOff x="1706606" y="1670527"/>
              <a:chExt cx="3223940" cy="1038005"/>
            </a:xfrm>
          </p:grpSpPr>
          <p:sp>
            <p:nvSpPr>
              <p:cNvPr id="79" name="Ellipse 78"/>
              <p:cNvSpPr/>
              <p:nvPr/>
            </p:nvSpPr>
            <p:spPr>
              <a:xfrm>
                <a:off x="3107349" y="2054445"/>
                <a:ext cx="201727" cy="201727"/>
              </a:xfrm>
              <a:prstGeom prst="ellipse">
                <a:avLst/>
              </a:prstGeom>
              <a:solidFill>
                <a:srgbClr val="FBEDD1"/>
              </a:solidFill>
              <a:ln>
                <a:noFill/>
              </a:ln>
              <a:effectLst>
                <a:glow rad="419100">
                  <a:srgbClr val="CC00FF">
                    <a:alpha val="5000"/>
                  </a:srgbClr>
                </a:glow>
                <a:outerShdw blurRad="50800" dist="38100" dir="8100000" algn="tr" rotWithShape="0">
                  <a:prstClr val="black">
                    <a:alpha val="40000"/>
                  </a:prst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80" name="Gruppieren 79"/>
              <p:cNvGrpSpPr/>
              <p:nvPr/>
            </p:nvGrpSpPr>
            <p:grpSpPr>
              <a:xfrm>
                <a:off x="1706606" y="1670527"/>
                <a:ext cx="3223940" cy="1038005"/>
                <a:chOff x="1706606" y="1706070"/>
                <a:chExt cx="3223940" cy="1038005"/>
              </a:xfrm>
            </p:grpSpPr>
            <p:sp>
              <p:nvSpPr>
                <p:cNvPr id="81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1706606" y="1706070"/>
                  <a:ext cx="3223940" cy="36933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0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de-DE" altLang="en-US" b="1" smtClean="0">
                      <a:solidFill>
                        <a:srgbClr val="006550"/>
                      </a:solidFill>
                      <a:effectLst>
                        <a:outerShdw blurRad="38100" dir="1200000" sx="103000" sy="103000" algn="ctr" rotWithShape="0">
                          <a:schemeClr val="bg1"/>
                        </a:outerShdw>
                      </a:effectLst>
                      <a:latin typeface="Calibri" pitchFamily="34" charset="0"/>
                    </a:rPr>
                    <a:t>FOAMGLASS </a:t>
                  </a:r>
                  <a:r>
                    <a:rPr lang="de-DE" altLang="en-US" smtClean="0">
                      <a:solidFill>
                        <a:srgbClr val="006550"/>
                      </a:solidFill>
                      <a:effectLst>
                        <a:outerShdw blurRad="38100" dir="1200000" sx="103000" sy="103000" algn="ctr" rotWithShape="0">
                          <a:schemeClr val="bg1"/>
                        </a:outerShdw>
                      </a:effectLst>
                      <a:latin typeface="Calibri" pitchFamily="34" charset="0"/>
                    </a:rPr>
                    <a:t>and suchlike</a:t>
                  </a:r>
                  <a:endParaRPr lang="de-DE" altLang="en-US">
                    <a:solidFill>
                      <a:srgbClr val="006550"/>
                    </a:solidFill>
                    <a:effectLst>
                      <a:outerShdw blurRad="38100" dir="1200000" sx="103000" sy="103000" algn="ctr" rotWithShape="0">
                        <a:schemeClr val="bg1"/>
                      </a:outerShdw>
                    </a:effectLst>
                    <a:latin typeface="Calibri" pitchFamily="34" charset="0"/>
                  </a:endParaRPr>
                </a:p>
              </p:txBody>
            </p:sp>
            <p:sp>
              <p:nvSpPr>
                <p:cNvPr id="82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1706606" y="2343965"/>
                  <a:ext cx="3223940" cy="40011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0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de-DE" altLang="en-US" sz="2000" b="1" smtClean="0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atin typeface="Calibri" pitchFamily="34" charset="0"/>
                    </a:rPr>
                    <a:t> + 50 %</a:t>
                  </a:r>
                  <a:endParaRPr lang="de-DE" altLang="en-US" sz="2000" b="1">
                    <a:solidFill>
                      <a:schemeClr val="accent6">
                        <a:lumMod val="60000"/>
                        <a:lumOff val="40000"/>
                      </a:schemeClr>
                    </a:solidFill>
                    <a:latin typeface="Calibri" pitchFamily="34" charset="0"/>
                  </a:endParaRPr>
                </a:p>
              </p:txBody>
            </p:sp>
          </p:grpSp>
        </p:grpSp>
      </p:grpSp>
      <p:grpSp>
        <p:nvGrpSpPr>
          <p:cNvPr id="3" name="Gruppieren 2"/>
          <p:cNvGrpSpPr/>
          <p:nvPr/>
        </p:nvGrpSpPr>
        <p:grpSpPr>
          <a:xfrm>
            <a:off x="67266" y="1402278"/>
            <a:ext cx="3611391" cy="4480285"/>
            <a:chOff x="128813" y="1402278"/>
            <a:chExt cx="3611391" cy="4480285"/>
          </a:xfrm>
        </p:grpSpPr>
        <p:cxnSp>
          <p:nvCxnSpPr>
            <p:cNvPr id="17" name="Gerade Verbindung 16"/>
            <p:cNvCxnSpPr>
              <a:endCxn id="62" idx="0"/>
            </p:cNvCxnSpPr>
            <p:nvPr/>
          </p:nvCxnSpPr>
          <p:spPr>
            <a:xfrm flipV="1">
              <a:off x="1521069" y="2157380"/>
              <a:ext cx="219714" cy="2464064"/>
            </a:xfrm>
            <a:prstGeom prst="line">
              <a:avLst/>
            </a:prstGeom>
            <a:ln w="15875">
              <a:gradFill>
                <a:gsLst>
                  <a:gs pos="0">
                    <a:schemeClr val="bg1"/>
                  </a:gs>
                  <a:gs pos="90000">
                    <a:srgbClr val="9933FF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Gruppieren 14"/>
            <p:cNvGrpSpPr/>
            <p:nvPr/>
          </p:nvGrpSpPr>
          <p:grpSpPr>
            <a:xfrm>
              <a:off x="128813" y="1402278"/>
              <a:ext cx="3223940" cy="1440000"/>
              <a:chOff x="1372995" y="1203139"/>
              <a:chExt cx="3223940" cy="1440000"/>
            </a:xfrm>
          </p:grpSpPr>
          <p:sp>
            <p:nvSpPr>
              <p:cNvPr id="8" name="Ellipse 7"/>
              <p:cNvSpPr/>
              <p:nvPr/>
            </p:nvSpPr>
            <p:spPr>
              <a:xfrm>
                <a:off x="2264965" y="1203139"/>
                <a:ext cx="1440000" cy="1440000"/>
              </a:xfrm>
              <a:prstGeom prst="ellipse">
                <a:avLst/>
              </a:prstGeom>
              <a:solidFill>
                <a:srgbClr val="D9FFF7"/>
              </a:solidFill>
              <a:ln>
                <a:noFill/>
              </a:ln>
              <a:effectLst>
                <a:glow rad="419100">
                  <a:srgbClr val="CC00FF">
                    <a:alpha val="5000"/>
                  </a:srgbClr>
                </a:glow>
                <a:outerShdw blurRad="50800" dist="38100" dir="8100000" algn="tr" rotWithShape="0">
                  <a:prstClr val="black">
                    <a:alpha val="40000"/>
                  </a:prst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9" name="Gruppieren 8"/>
              <p:cNvGrpSpPr/>
              <p:nvPr/>
            </p:nvGrpSpPr>
            <p:grpSpPr>
              <a:xfrm>
                <a:off x="1372995" y="1520050"/>
                <a:ext cx="3223940" cy="838301"/>
                <a:chOff x="1372995" y="1555593"/>
                <a:chExt cx="3223940" cy="838301"/>
              </a:xfrm>
            </p:grpSpPr>
            <p:sp>
              <p:nvSpPr>
                <p:cNvPr id="30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1372995" y="1555593"/>
                  <a:ext cx="3223940" cy="36798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0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de-DE" altLang="en-US" b="1" smtClean="0">
                      <a:solidFill>
                        <a:srgbClr val="006550"/>
                      </a:solidFill>
                      <a:effectLst>
                        <a:outerShdw blurRad="38100" dir="1200000" sx="103000" sy="103000" algn="ctr" rotWithShape="0">
                          <a:schemeClr val="bg1"/>
                        </a:outerShdw>
                      </a:effectLst>
                      <a:latin typeface="Calibri" pitchFamily="34" charset="0"/>
                    </a:rPr>
                    <a:t>FLATGLASS</a:t>
                  </a:r>
                  <a:endParaRPr lang="de-DE" altLang="en-US" b="1">
                    <a:solidFill>
                      <a:srgbClr val="006550"/>
                    </a:solidFill>
                    <a:effectLst>
                      <a:outerShdw blurRad="38100" dir="1200000" sx="103000" sy="103000" algn="ctr" rotWithShape="0">
                        <a:schemeClr val="bg1"/>
                      </a:outerShdw>
                    </a:effectLst>
                    <a:latin typeface="Calibri" pitchFamily="34" charset="0"/>
                  </a:endParaRPr>
                </a:p>
              </p:txBody>
            </p:sp>
            <p:sp>
              <p:nvSpPr>
                <p:cNvPr id="62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1372995" y="1993784"/>
                  <a:ext cx="3223940" cy="40011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0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:r>
                    <a:rPr lang="de-DE" altLang="en-US" sz="2000" b="1" smtClean="0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atin typeface="Calibri" pitchFamily="34" charset="0"/>
                    </a:rPr>
                    <a:t> + 20 %</a:t>
                  </a:r>
                  <a:endParaRPr lang="de-DE" altLang="en-US" sz="2000" b="1">
                    <a:solidFill>
                      <a:schemeClr val="accent6">
                        <a:lumMod val="60000"/>
                        <a:lumOff val="40000"/>
                      </a:schemeClr>
                    </a:solidFill>
                    <a:latin typeface="Calibri" pitchFamily="34" charset="0"/>
                  </a:endParaRPr>
                </a:p>
              </p:txBody>
            </p:sp>
          </p:grpSp>
        </p:grpSp>
        <p:sp>
          <p:nvSpPr>
            <p:cNvPr id="61" name="Text Box 11"/>
            <p:cNvSpPr txBox="1">
              <a:spLocks noChangeArrowheads="1"/>
            </p:cNvSpPr>
            <p:nvPr/>
          </p:nvSpPr>
          <p:spPr bwMode="auto">
            <a:xfrm>
              <a:off x="844062" y="4713012"/>
              <a:ext cx="2896142" cy="1169551"/>
            </a:xfrm>
            <a:prstGeom prst="rect">
              <a:avLst/>
            </a:prstGeom>
            <a:noFill/>
            <a:ln>
              <a:noFill/>
            </a:ln>
            <a:effectLst>
              <a:glow rad="927100">
                <a:schemeClr val="bg1"/>
              </a:glow>
              <a:outerShdw blurRad="63500" sx="102000" sy="102000" algn="ctr" rotWithShape="0">
                <a:prstClr val="black">
                  <a:alpha val="40000"/>
                </a:prstClr>
              </a:outerShdw>
              <a:softEdge rad="9652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de-DE" altLang="en-US" sz="2000" b="1" smtClean="0">
                  <a:solidFill>
                    <a:srgbClr val="002060"/>
                  </a:solidFill>
                  <a:effectLst>
                    <a:glow rad="342900">
                      <a:schemeClr val="bg1"/>
                    </a:glow>
                  </a:effectLst>
                  <a:latin typeface="Calibri" pitchFamily="34" charset="0"/>
                </a:rPr>
                <a:t>PROCESSED FLATGLASS </a:t>
              </a:r>
            </a:p>
            <a:p>
              <a:pPr eaLnBrk="1" hangingPunct="1">
                <a:spcBef>
                  <a:spcPts val="1200"/>
                </a:spcBef>
              </a:pPr>
              <a:r>
                <a:rPr lang="de-DE" altLang="en-US" sz="2000" b="1" smtClean="0">
                  <a:solidFill>
                    <a:srgbClr val="002060"/>
                  </a:solidFill>
                  <a:effectLst>
                    <a:glow rad="342900">
                      <a:schemeClr val="bg1"/>
                    </a:glow>
                  </a:effectLst>
                  <a:latin typeface="Calibri" pitchFamily="34" charset="0"/>
                </a:rPr>
                <a:t>Ca. Cullet share </a:t>
              </a:r>
            </a:p>
            <a:p>
              <a:pPr eaLnBrk="1" hangingPunct="1">
                <a:spcBef>
                  <a:spcPts val="0"/>
                </a:spcBef>
              </a:pPr>
              <a:r>
                <a:rPr lang="de-DE" altLang="en-US" sz="2000" b="1" smtClean="0">
                  <a:solidFill>
                    <a:srgbClr val="002060"/>
                  </a:solidFill>
                  <a:effectLst>
                    <a:glow rad="342900">
                      <a:schemeClr val="bg1"/>
                    </a:glow>
                  </a:effectLst>
                  <a:latin typeface="Calibri" pitchFamily="34" charset="0"/>
                </a:rPr>
                <a:t>in production processes</a:t>
              </a:r>
              <a:endParaRPr lang="de-DE" altLang="en-US" sz="2000" b="1">
                <a:solidFill>
                  <a:srgbClr val="002060"/>
                </a:solidFill>
                <a:effectLst>
                  <a:glow rad="342900">
                    <a:schemeClr val="bg1"/>
                  </a:glow>
                </a:effectLst>
                <a:latin typeface="Calibr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3703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203796" y="1388693"/>
            <a:ext cx="3505200" cy="892552"/>
          </a:xfrm>
          <a:prstGeom prst="rect">
            <a:avLst/>
          </a:prstGeom>
          <a:gradFill flip="none" rotWithShape="1">
            <a:gsLst>
              <a:gs pos="12000">
                <a:schemeClr val="accent5"/>
              </a:gs>
              <a:gs pos="100000">
                <a:schemeClr val="bg1"/>
              </a:gs>
            </a:gsLst>
            <a:lin ang="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de-DE" sz="2400" b="1" smtClean="0">
                <a:solidFill>
                  <a:schemeClr val="accent2">
                    <a:lumMod val="75000"/>
                  </a:schemeClr>
                </a:solidFill>
              </a:rPr>
              <a:t>quality demands for </a:t>
            </a:r>
            <a:r>
              <a:rPr lang="de-DE" sz="2700" b="1" smtClean="0">
                <a:solidFill>
                  <a:schemeClr val="accent2">
                    <a:lumMod val="75000"/>
                  </a:schemeClr>
                </a:solidFill>
              </a:rPr>
              <a:t>recycled flatglass </a:t>
            </a:r>
            <a:endParaRPr lang="en-GB" sz="2700" b="1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49127"/>
            <a:ext cx="9144000" cy="3657600"/>
          </a:xfrm>
          <a:prstGeom prst="rect">
            <a:avLst/>
          </a:prstGeom>
        </p:spPr>
      </p:pic>
      <p:grpSp>
        <p:nvGrpSpPr>
          <p:cNvPr id="9" name="Gruppieren 8"/>
          <p:cNvGrpSpPr/>
          <p:nvPr/>
        </p:nvGrpSpPr>
        <p:grpSpPr>
          <a:xfrm>
            <a:off x="1956396" y="616952"/>
            <a:ext cx="4870985" cy="5697755"/>
            <a:chOff x="1828800" y="598348"/>
            <a:chExt cx="4870985" cy="5697755"/>
          </a:xfrm>
        </p:grpSpPr>
        <p:pic>
          <p:nvPicPr>
            <p:cNvPr id="3" name="Grafik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95353" y="963452"/>
              <a:ext cx="4604432" cy="5332651"/>
            </a:xfrm>
            <a:prstGeom prst="rect">
              <a:avLst/>
            </a:prstGeom>
          </p:spPr>
        </p:pic>
        <p:sp>
          <p:nvSpPr>
            <p:cNvPr id="8" name="Textfeld 7"/>
            <p:cNvSpPr txBox="1"/>
            <p:nvPr/>
          </p:nvSpPr>
          <p:spPr>
            <a:xfrm>
              <a:off x="3708996" y="598348"/>
              <a:ext cx="14038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smtClean="0">
                  <a:solidFill>
                    <a:schemeClr val="accent5">
                      <a:lumMod val="50000"/>
                    </a:schemeClr>
                  </a:solidFill>
                </a:rPr>
                <a:t>HIGH</a:t>
              </a:r>
              <a:endParaRPr lang="en-GB" b="1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1828800" y="4609684"/>
              <a:ext cx="14038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smtClean="0">
                  <a:solidFill>
                    <a:srgbClr val="CC6600"/>
                  </a:solidFill>
                </a:rPr>
                <a:t>LOW</a:t>
              </a:r>
              <a:endParaRPr lang="en-GB" b="1">
                <a:solidFill>
                  <a:srgbClr val="CC6600"/>
                </a:solidFill>
              </a:endParaRPr>
            </a:p>
          </p:txBody>
        </p:sp>
      </p:grpSp>
      <p:sp>
        <p:nvSpPr>
          <p:cNvPr id="100" name="Textfeld 99"/>
          <p:cNvSpPr txBox="1"/>
          <p:nvPr/>
        </p:nvSpPr>
        <p:spPr>
          <a:xfrm>
            <a:off x="0" y="0"/>
            <a:ext cx="9144000" cy="216000"/>
          </a:xfrm>
          <a:prstGeom prst="rect">
            <a:avLst/>
          </a:prstGeom>
          <a:gradFill>
            <a:gsLst>
              <a:gs pos="16000">
                <a:srgbClr val="006550"/>
              </a:gs>
              <a:gs pos="69000">
                <a:schemeClr val="bg1"/>
              </a:gs>
            </a:gsLst>
            <a:lin ang="10800000" scaled="1"/>
          </a:gradFill>
        </p:spPr>
        <p:txBody>
          <a:bodyPr wrap="square" rtlCol="0" anchor="ctr">
            <a:noAutofit/>
          </a:bodyPr>
          <a:lstStyle/>
          <a:p>
            <a:pPr algn="r"/>
            <a:r>
              <a:rPr lang="de-DE" sz="1200" b="1" smtClean="0">
                <a:solidFill>
                  <a:schemeClr val="bg1"/>
                </a:solidFill>
              </a:rPr>
              <a:t>Quality demands of the glass producers </a:t>
            </a:r>
            <a:endParaRPr lang="en-GB" sz="1200" b="1">
              <a:solidFill>
                <a:schemeClr val="bg1"/>
              </a:solidFill>
            </a:endParaRP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6053405" y="982056"/>
            <a:ext cx="3090595" cy="5847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de-DE" altLang="en-US" sz="1600" b="1" spc="50" smtClean="0">
                <a:ln w="12700" cmpd="sng">
                  <a:solidFill>
                    <a:schemeClr val="tx1"/>
                  </a:solidFill>
                  <a:prstDash val="solid"/>
                </a:ln>
                <a:solidFill>
                  <a:srgbClr val="008000"/>
                </a:solidFill>
                <a:effectLst/>
                <a:latin typeface="+mj-lt"/>
              </a:rPr>
              <a:t>FLATGLASS  INDUSTRY </a:t>
            </a:r>
            <a:br>
              <a:rPr lang="de-DE" altLang="en-US" sz="1600" b="1" spc="50" smtClean="0">
                <a:ln w="12700" cmpd="sng">
                  <a:solidFill>
                    <a:schemeClr val="tx1"/>
                  </a:solidFill>
                  <a:prstDash val="solid"/>
                </a:ln>
                <a:solidFill>
                  <a:srgbClr val="008000"/>
                </a:solidFill>
                <a:effectLst/>
                <a:latin typeface="+mj-lt"/>
              </a:rPr>
            </a:br>
            <a:r>
              <a:rPr lang="de-DE" altLang="en-US" sz="1600" b="1" spc="50" smtClean="0">
                <a:ln w="12700" cmpd="sng">
                  <a:noFill/>
                  <a:prstDash val="solid"/>
                </a:ln>
                <a:solidFill>
                  <a:srgbClr val="008000"/>
                </a:solidFill>
                <a:effectLst/>
                <a:latin typeface="+mj-lt"/>
              </a:rPr>
              <a:t>Floatglass </a:t>
            </a:r>
            <a:endParaRPr lang="de-DE" altLang="en-US" sz="1600" b="1" spc="50">
              <a:ln w="12700" cmpd="sng">
                <a:noFill/>
                <a:prstDash val="solid"/>
              </a:ln>
              <a:solidFill>
                <a:srgbClr val="008000"/>
              </a:solidFill>
              <a:effectLst/>
              <a:latin typeface="+mj-lt"/>
            </a:endParaRPr>
          </a:p>
        </p:txBody>
      </p:sp>
      <p:sp>
        <p:nvSpPr>
          <p:cNvPr id="16" name="Text Box 11"/>
          <p:cNvSpPr txBox="1">
            <a:spLocks noChangeArrowheads="1"/>
          </p:cNvSpPr>
          <p:nvPr/>
        </p:nvSpPr>
        <p:spPr bwMode="auto">
          <a:xfrm>
            <a:off x="5544606" y="1853573"/>
            <a:ext cx="3599393" cy="5847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0">
            <a:spAutoFit/>
          </a:bodyPr>
          <a:lstStyle>
            <a:defPPr>
              <a:defRPr lang="en-US"/>
            </a:defPPr>
            <a:lvl1pPr eaLnBrk="1" hangingPunct="1">
              <a:spcBef>
                <a:spcPct val="50000"/>
              </a:spcBef>
              <a:defRPr sz="1600" b="1" spc="50">
                <a:ln w="12700" cmpd="sng">
                  <a:solidFill>
                    <a:schemeClr val="tx1"/>
                  </a:solidFill>
                  <a:prstDash val="solid"/>
                </a:ln>
                <a:solidFill>
                  <a:srgbClr val="008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de-DE" altLang="en-US" smtClean="0">
                <a:effectLst/>
              </a:rPr>
              <a:t>PACKAGINGGLASS  </a:t>
            </a:r>
            <a:r>
              <a:rPr lang="de-DE" altLang="en-US">
                <a:effectLst/>
              </a:rPr>
              <a:t>INDUSTRY </a:t>
            </a:r>
            <a:br>
              <a:rPr lang="de-DE" altLang="en-US">
                <a:effectLst/>
              </a:rPr>
            </a:br>
            <a:r>
              <a:rPr lang="de-DE" altLang="en-US" smtClean="0">
                <a:ln w="12700" cmpd="sng">
                  <a:noFill/>
                  <a:prstDash val="solid"/>
                </a:ln>
                <a:effectLst/>
              </a:rPr>
              <a:t>Bottles, jars  </a:t>
            </a:r>
            <a:endParaRPr lang="de-DE" altLang="en-US">
              <a:ln w="12700" cmpd="sng">
                <a:noFill/>
                <a:prstDash val="solid"/>
              </a:ln>
              <a:effectLst/>
            </a:endParaRPr>
          </a:p>
        </p:txBody>
      </p:sp>
      <p:sp>
        <p:nvSpPr>
          <p:cNvPr id="17" name="Text Box 11"/>
          <p:cNvSpPr txBox="1">
            <a:spLocks noChangeArrowheads="1"/>
          </p:cNvSpPr>
          <p:nvPr/>
        </p:nvSpPr>
        <p:spPr bwMode="auto">
          <a:xfrm>
            <a:off x="5041559" y="2740517"/>
            <a:ext cx="4102440" cy="5847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0">
            <a:spAutoFit/>
          </a:bodyPr>
          <a:lstStyle>
            <a:defPPr>
              <a:defRPr lang="en-US"/>
            </a:defPPr>
            <a:lvl1pPr eaLnBrk="1" hangingPunct="1">
              <a:spcBef>
                <a:spcPct val="50000"/>
              </a:spcBef>
              <a:defRPr sz="1600" b="1" spc="50">
                <a:ln w="12700" cmpd="sng">
                  <a:solidFill>
                    <a:schemeClr val="tx1"/>
                  </a:solidFill>
                  <a:prstDash val="solid"/>
                </a:ln>
                <a:solidFill>
                  <a:srgbClr val="008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de-DE" altLang="en-US" smtClean="0">
                <a:solidFill>
                  <a:srgbClr val="E67300"/>
                </a:solidFill>
                <a:effectLst/>
              </a:rPr>
              <a:t>INSULATIONGLASS  </a:t>
            </a:r>
            <a:r>
              <a:rPr lang="de-DE" altLang="en-US">
                <a:solidFill>
                  <a:srgbClr val="E67300"/>
                </a:solidFill>
                <a:effectLst/>
              </a:rPr>
              <a:t>INDUSTRY </a:t>
            </a:r>
            <a:br>
              <a:rPr lang="de-DE" altLang="en-US">
                <a:solidFill>
                  <a:srgbClr val="E67300"/>
                </a:solidFill>
                <a:effectLst/>
              </a:rPr>
            </a:br>
            <a:r>
              <a:rPr lang="de-DE" altLang="en-US">
                <a:ln w="12700" cmpd="sng">
                  <a:noFill/>
                  <a:prstDash val="solid"/>
                </a:ln>
                <a:solidFill>
                  <a:srgbClr val="E67300"/>
                </a:solidFill>
                <a:effectLst/>
              </a:rPr>
              <a:t>Fiberglass </a:t>
            </a:r>
          </a:p>
        </p:txBody>
      </p:sp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4538511" y="3627461"/>
            <a:ext cx="4605488" cy="5847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0">
            <a:spAutoFit/>
          </a:bodyPr>
          <a:lstStyle>
            <a:defPPr>
              <a:defRPr lang="en-US"/>
            </a:defPPr>
            <a:lvl1pPr eaLnBrk="1" hangingPunct="1">
              <a:spcBef>
                <a:spcPct val="50000"/>
              </a:spcBef>
              <a:defRPr sz="1600" b="1" spc="50">
                <a:ln w="12700" cmpd="sng">
                  <a:solidFill>
                    <a:schemeClr val="tx1"/>
                  </a:solidFill>
                  <a:prstDash val="solid"/>
                </a:ln>
                <a:solidFill>
                  <a:srgbClr val="008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de-DE" altLang="en-US">
                <a:solidFill>
                  <a:srgbClr val="E67300"/>
                </a:solidFill>
                <a:effectLst/>
              </a:rPr>
              <a:t>FOAMGLASS  INDUSTRY , etc. </a:t>
            </a:r>
            <a:br>
              <a:rPr lang="de-DE" altLang="en-US">
                <a:solidFill>
                  <a:srgbClr val="E67300"/>
                </a:solidFill>
                <a:effectLst/>
              </a:rPr>
            </a:br>
            <a:r>
              <a:rPr lang="de-DE" altLang="en-US" smtClean="0">
                <a:ln w="12700" cmpd="sng">
                  <a:noFill/>
                  <a:prstDash val="solid"/>
                </a:ln>
                <a:solidFill>
                  <a:srgbClr val="E67300"/>
                </a:solidFill>
                <a:effectLst/>
              </a:rPr>
              <a:t>Foamglass </a:t>
            </a:r>
            <a:r>
              <a:rPr lang="de-DE" altLang="en-US" sz="1400" b="0" smtClean="0">
                <a:ln w="12700" cmpd="sng">
                  <a:noFill/>
                  <a:prstDash val="solid"/>
                </a:ln>
                <a:solidFill>
                  <a:srgbClr val="E67300"/>
                </a:solidFill>
                <a:effectLst/>
              </a:rPr>
              <a:t>and suchlike </a:t>
            </a:r>
            <a:r>
              <a:rPr lang="de-DE" altLang="en-US" sz="1400" smtClean="0">
                <a:ln w="12700" cmpd="sng">
                  <a:noFill/>
                  <a:prstDash val="solid"/>
                </a:ln>
                <a:solidFill>
                  <a:srgbClr val="E67300"/>
                </a:solidFill>
                <a:effectLst/>
              </a:rPr>
              <a:t> </a:t>
            </a:r>
            <a:endParaRPr lang="de-DE" altLang="en-US">
              <a:ln w="12700" cmpd="sng">
                <a:noFill/>
                <a:prstDash val="solid"/>
              </a:ln>
              <a:solidFill>
                <a:srgbClr val="E67300"/>
              </a:solidFill>
              <a:effectLst/>
            </a:endParaRPr>
          </a:p>
        </p:txBody>
      </p:sp>
      <p:sp>
        <p:nvSpPr>
          <p:cNvPr id="19" name="Text Box 11"/>
          <p:cNvSpPr txBox="1">
            <a:spLocks noChangeArrowheads="1"/>
          </p:cNvSpPr>
          <p:nvPr/>
        </p:nvSpPr>
        <p:spPr bwMode="auto">
          <a:xfrm>
            <a:off x="3360234" y="5729932"/>
            <a:ext cx="5783766" cy="5847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0">
            <a:spAutoFit/>
          </a:bodyPr>
          <a:lstStyle>
            <a:defPPr>
              <a:defRPr lang="en-US"/>
            </a:defPPr>
            <a:lvl1pPr eaLnBrk="1" hangingPunct="1">
              <a:spcBef>
                <a:spcPct val="50000"/>
              </a:spcBef>
              <a:defRPr sz="1600" b="1" spc="50">
                <a:ln w="12700" cmpd="sng">
                  <a:solidFill>
                    <a:schemeClr val="tx1"/>
                  </a:solidFill>
                  <a:prstDash val="solid"/>
                </a:ln>
                <a:solidFill>
                  <a:srgbClr val="008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de-DE" altLang="en-US">
                <a:solidFill>
                  <a:srgbClr val="FF0000"/>
                </a:solidFill>
                <a:effectLst/>
              </a:rPr>
              <a:t>NO  RECYCLING !  </a:t>
            </a:r>
            <a:br>
              <a:rPr lang="de-DE" altLang="en-US">
                <a:solidFill>
                  <a:srgbClr val="FF0000"/>
                </a:solidFill>
                <a:effectLst/>
              </a:rPr>
            </a:br>
            <a:r>
              <a:rPr lang="de-DE" altLang="en-US">
                <a:ln w="12700" cmpd="sng">
                  <a:noFill/>
                  <a:prstDash val="solid"/>
                </a:ln>
                <a:solidFill>
                  <a:srgbClr val="FF0000"/>
                </a:solidFill>
                <a:effectLst/>
              </a:rPr>
              <a:t>Landfill (?)   </a:t>
            </a:r>
          </a:p>
        </p:txBody>
      </p:sp>
      <p:sp>
        <p:nvSpPr>
          <p:cNvPr id="22" name="Text Box 11"/>
          <p:cNvSpPr txBox="1">
            <a:spLocks noChangeArrowheads="1"/>
          </p:cNvSpPr>
          <p:nvPr/>
        </p:nvSpPr>
        <p:spPr bwMode="auto">
          <a:xfrm>
            <a:off x="4035462" y="4514404"/>
            <a:ext cx="5108537" cy="5847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0">
            <a:spAutoFit/>
          </a:bodyPr>
          <a:lstStyle>
            <a:defPPr>
              <a:defRPr lang="en-US"/>
            </a:defPPr>
            <a:lvl1pPr eaLnBrk="1" hangingPunct="1">
              <a:spcBef>
                <a:spcPct val="50000"/>
              </a:spcBef>
              <a:defRPr sz="1600" b="1" spc="50">
                <a:ln w="12700" cmpd="sng">
                  <a:solidFill>
                    <a:schemeClr val="tx1"/>
                  </a:solidFill>
                  <a:prstDash val="solid"/>
                </a:ln>
                <a:solidFill>
                  <a:srgbClr val="008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de-DE" altLang="en-US">
                <a:solidFill>
                  <a:srgbClr val="E67300"/>
                </a:solidFill>
                <a:effectLst/>
              </a:rPr>
              <a:t>ALTERNATIVE  USE  </a:t>
            </a:r>
            <a:br>
              <a:rPr lang="de-DE" altLang="en-US">
                <a:solidFill>
                  <a:srgbClr val="E67300"/>
                </a:solidFill>
                <a:effectLst/>
              </a:rPr>
            </a:br>
            <a:r>
              <a:rPr lang="de-DE" altLang="en-US">
                <a:ln w="12700" cmpd="sng">
                  <a:noFill/>
                  <a:prstDash val="solid"/>
                </a:ln>
                <a:solidFill>
                  <a:srgbClr val="E67300"/>
                </a:solidFill>
                <a:effectLst/>
              </a:rPr>
              <a:t>Roadworks, Abrasives, etc. </a:t>
            </a:r>
          </a:p>
        </p:txBody>
      </p:sp>
      <p:cxnSp>
        <p:nvCxnSpPr>
          <p:cNvPr id="12" name="Gerade Verbindung mit Pfeil 11"/>
          <p:cNvCxnSpPr/>
          <p:nvPr/>
        </p:nvCxnSpPr>
        <p:spPr>
          <a:xfrm flipV="1">
            <a:off x="5389685" y="5745774"/>
            <a:ext cx="1451570" cy="127489"/>
          </a:xfrm>
          <a:prstGeom prst="straightConnector1">
            <a:avLst/>
          </a:prstGeom>
          <a:ln w="2857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 Verbindung mit Pfeil 27"/>
          <p:cNvCxnSpPr/>
          <p:nvPr/>
        </p:nvCxnSpPr>
        <p:spPr>
          <a:xfrm>
            <a:off x="6424564" y="5099179"/>
            <a:ext cx="574113" cy="369636"/>
          </a:xfrm>
          <a:prstGeom prst="straightConnector1">
            <a:avLst/>
          </a:prstGeom>
          <a:ln w="2857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Gruppieren 48"/>
          <p:cNvGrpSpPr/>
          <p:nvPr/>
        </p:nvGrpSpPr>
        <p:grpSpPr>
          <a:xfrm>
            <a:off x="6831650" y="3182815"/>
            <a:ext cx="2312349" cy="3131892"/>
            <a:chOff x="6831650" y="3182815"/>
            <a:chExt cx="2312349" cy="3131892"/>
          </a:xfrm>
        </p:grpSpPr>
        <p:grpSp>
          <p:nvGrpSpPr>
            <p:cNvPr id="48" name="Gruppieren 47"/>
            <p:cNvGrpSpPr/>
            <p:nvPr/>
          </p:nvGrpSpPr>
          <p:grpSpPr>
            <a:xfrm>
              <a:off x="6831650" y="3182815"/>
              <a:ext cx="1534104" cy="3131892"/>
              <a:chOff x="6831650" y="3182815"/>
              <a:chExt cx="1534104" cy="3131892"/>
            </a:xfrm>
          </p:grpSpPr>
          <p:sp>
            <p:nvSpPr>
              <p:cNvPr id="47" name="Ellipse 46"/>
              <p:cNvSpPr/>
              <p:nvPr/>
            </p:nvSpPr>
            <p:spPr>
              <a:xfrm>
                <a:off x="6831650" y="5353637"/>
                <a:ext cx="1534104" cy="961070"/>
              </a:xfrm>
              <a:prstGeom prst="ellipse">
                <a:avLst/>
              </a:prstGeom>
              <a:solidFill>
                <a:srgbClr val="E5E5F7"/>
              </a:solidFill>
              <a:ln>
                <a:noFill/>
              </a:ln>
              <a:effectLst>
                <a:glow rad="88900">
                  <a:srgbClr val="E5E5F7">
                    <a:alpha val="5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34" name="Gerade Verbindung mit Pfeil 33"/>
              <p:cNvCxnSpPr/>
              <p:nvPr/>
            </p:nvCxnSpPr>
            <p:spPr>
              <a:xfrm flipH="1">
                <a:off x="7847134" y="3182815"/>
                <a:ext cx="165383" cy="2051470"/>
              </a:xfrm>
              <a:prstGeom prst="straightConnector1">
                <a:avLst/>
              </a:prstGeom>
              <a:ln w="28575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100000">
                      <a:schemeClr val="accent6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Textfeld 9"/>
            <p:cNvSpPr txBox="1"/>
            <p:nvPr/>
          </p:nvSpPr>
          <p:spPr>
            <a:xfrm>
              <a:off x="6937131" y="5448522"/>
              <a:ext cx="22068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smtClean="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t>„one way“ </a:t>
              </a:r>
              <a:br>
                <a:rPr lang="de-DE" b="1" smtClean="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</a:br>
              <a:r>
                <a:rPr lang="de-DE" b="1" smtClean="0">
                  <a:solidFill>
                    <a:schemeClr val="accent6">
                      <a:lumMod val="60000"/>
                      <a:lumOff val="40000"/>
                    </a:schemeClr>
                  </a:solidFill>
                </a:rPr>
                <a:t>Recycling“ !</a:t>
              </a:r>
              <a:endParaRPr lang="en-GB" b="1">
                <a:solidFill>
                  <a:schemeClr val="accent6">
                    <a:lumMod val="60000"/>
                    <a:lumOff val="40000"/>
                  </a:schemeClr>
                </a:solidFill>
              </a:endParaRPr>
            </a:p>
          </p:txBody>
        </p:sp>
      </p:grpSp>
      <p:cxnSp>
        <p:nvCxnSpPr>
          <p:cNvPr id="31" name="Gerade Verbindung mit Pfeil 30"/>
          <p:cNvCxnSpPr/>
          <p:nvPr/>
        </p:nvCxnSpPr>
        <p:spPr>
          <a:xfrm>
            <a:off x="7092779" y="4097215"/>
            <a:ext cx="251523" cy="1204547"/>
          </a:xfrm>
          <a:prstGeom prst="straightConnector1">
            <a:avLst/>
          </a:prstGeom>
          <a:ln w="2857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5400000" scaled="0"/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3804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7" grpId="0"/>
      <p:bldP spid="18" grpId="0"/>
      <p:bldP spid="19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rafik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49127"/>
            <a:ext cx="9144000" cy="3657600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0" y="0"/>
            <a:ext cx="9144000" cy="216000"/>
          </a:xfrm>
          <a:prstGeom prst="rect">
            <a:avLst/>
          </a:prstGeom>
          <a:gradFill>
            <a:gsLst>
              <a:gs pos="16000">
                <a:srgbClr val="006550"/>
              </a:gs>
              <a:gs pos="69000">
                <a:schemeClr val="bg1"/>
              </a:gs>
            </a:gsLst>
            <a:lin ang="10800000" scaled="1"/>
          </a:gradFill>
        </p:spPr>
        <p:txBody>
          <a:bodyPr wrap="square" rtlCol="0" anchor="ctr">
            <a:noAutofit/>
          </a:bodyPr>
          <a:lstStyle/>
          <a:p>
            <a:pPr algn="r"/>
            <a:r>
              <a:rPr lang="de-DE" sz="1200" b="1" smtClean="0">
                <a:solidFill>
                  <a:schemeClr val="bg1"/>
                </a:solidFill>
              </a:rPr>
              <a:t>Outlook and conclusions </a:t>
            </a:r>
            <a:endParaRPr lang="en-GB" sz="1200" b="1">
              <a:solidFill>
                <a:schemeClr val="bg1"/>
              </a:solidFill>
            </a:endParaRPr>
          </a:p>
        </p:txBody>
      </p:sp>
      <p:grpSp>
        <p:nvGrpSpPr>
          <p:cNvPr id="61" name="Gruppieren 60"/>
          <p:cNvGrpSpPr/>
          <p:nvPr/>
        </p:nvGrpSpPr>
        <p:grpSpPr>
          <a:xfrm>
            <a:off x="752475" y="1535861"/>
            <a:ext cx="8391524" cy="400050"/>
            <a:chOff x="752475" y="1265636"/>
            <a:chExt cx="8391524" cy="400050"/>
          </a:xfrm>
        </p:grpSpPr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1152524" y="1265636"/>
              <a:ext cx="7991475" cy="400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2pPr>
              <a:lvl3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3pPr>
              <a:lvl4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4pPr>
              <a:lvl5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9pPr>
            </a:lstStyle>
            <a:p>
              <a:pPr algn="l"/>
              <a:r>
                <a:rPr lang="en-US" altLang="en-US" sz="2000" kern="0" smtClean="0">
                  <a:solidFill>
                    <a:srgbClr val="006550"/>
                  </a:solidFill>
                </a:rPr>
                <a:t>Flatglass recycling makes sense !</a:t>
              </a:r>
              <a:endParaRPr lang="en-US" altLang="en-US" sz="2000" kern="0">
                <a:solidFill>
                  <a:srgbClr val="006550"/>
                </a:solidFill>
              </a:endParaRPr>
            </a:p>
          </p:txBody>
        </p:sp>
        <p:sp>
          <p:nvSpPr>
            <p:cNvPr id="7" name="Ellipse 6"/>
            <p:cNvSpPr/>
            <p:nvPr/>
          </p:nvSpPr>
          <p:spPr>
            <a:xfrm>
              <a:off x="752475" y="1395461"/>
              <a:ext cx="140400" cy="140400"/>
            </a:xfrm>
            <a:prstGeom prst="ellipse">
              <a:avLst/>
            </a:prstGeom>
            <a:solidFill>
              <a:srgbClr val="0065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6550"/>
                </a:solidFill>
              </a:endParaRPr>
            </a:p>
          </p:txBody>
        </p:sp>
      </p:grpSp>
      <p:grpSp>
        <p:nvGrpSpPr>
          <p:cNvPr id="62" name="Gruppieren 61"/>
          <p:cNvGrpSpPr/>
          <p:nvPr/>
        </p:nvGrpSpPr>
        <p:grpSpPr>
          <a:xfrm>
            <a:off x="752475" y="2310197"/>
            <a:ext cx="8391524" cy="400050"/>
            <a:chOff x="752475" y="1910916"/>
            <a:chExt cx="8391524" cy="400050"/>
          </a:xfrm>
        </p:grpSpPr>
        <p:sp>
          <p:nvSpPr>
            <p:cNvPr id="41" name="Rectangle 2"/>
            <p:cNvSpPr txBox="1">
              <a:spLocks noChangeArrowheads="1"/>
            </p:cNvSpPr>
            <p:nvPr/>
          </p:nvSpPr>
          <p:spPr bwMode="auto">
            <a:xfrm>
              <a:off x="1152524" y="1910916"/>
              <a:ext cx="7991475" cy="400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2pPr>
              <a:lvl3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3pPr>
              <a:lvl4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4pPr>
              <a:lvl5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9pPr>
            </a:lstStyle>
            <a:p>
              <a:pPr algn="l"/>
              <a:r>
                <a:rPr lang="en-US" altLang="en-US" sz="2000" kern="0">
                  <a:solidFill>
                    <a:srgbClr val="006550"/>
                  </a:solidFill>
                </a:rPr>
                <a:t>Experience and recycling capacities are sufficient !</a:t>
              </a:r>
            </a:p>
          </p:txBody>
        </p:sp>
        <p:sp>
          <p:nvSpPr>
            <p:cNvPr id="42" name="Ellipse 41"/>
            <p:cNvSpPr/>
            <p:nvPr/>
          </p:nvSpPr>
          <p:spPr>
            <a:xfrm>
              <a:off x="752475" y="2040741"/>
              <a:ext cx="140400" cy="140400"/>
            </a:xfrm>
            <a:prstGeom prst="ellipse">
              <a:avLst/>
            </a:prstGeom>
            <a:solidFill>
              <a:srgbClr val="0065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6550"/>
                </a:solidFill>
              </a:endParaRPr>
            </a:p>
          </p:txBody>
        </p:sp>
      </p:grpSp>
      <p:grpSp>
        <p:nvGrpSpPr>
          <p:cNvPr id="63" name="Gruppieren 62"/>
          <p:cNvGrpSpPr/>
          <p:nvPr/>
        </p:nvGrpSpPr>
        <p:grpSpPr>
          <a:xfrm>
            <a:off x="752475" y="3084533"/>
            <a:ext cx="8391524" cy="400050"/>
            <a:chOff x="752475" y="2556196"/>
            <a:chExt cx="8391524" cy="400050"/>
          </a:xfrm>
        </p:grpSpPr>
        <p:sp>
          <p:nvSpPr>
            <p:cNvPr id="44" name="Rectangle 2"/>
            <p:cNvSpPr txBox="1">
              <a:spLocks noChangeArrowheads="1"/>
            </p:cNvSpPr>
            <p:nvPr/>
          </p:nvSpPr>
          <p:spPr bwMode="auto">
            <a:xfrm>
              <a:off x="1152524" y="2556196"/>
              <a:ext cx="7991475" cy="400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2pPr>
              <a:lvl3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3pPr>
              <a:lvl4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4pPr>
              <a:lvl5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9pPr>
            </a:lstStyle>
            <a:p>
              <a:pPr algn="l"/>
              <a:r>
                <a:rPr lang="en-US" altLang="en-US" sz="2000" kern="0">
                  <a:solidFill>
                    <a:srgbClr val="006550"/>
                  </a:solidFill>
                </a:rPr>
                <a:t>Better eco-design for windows ! </a:t>
              </a:r>
            </a:p>
          </p:txBody>
        </p:sp>
        <p:sp>
          <p:nvSpPr>
            <p:cNvPr id="45" name="Ellipse 44"/>
            <p:cNvSpPr/>
            <p:nvPr/>
          </p:nvSpPr>
          <p:spPr>
            <a:xfrm>
              <a:off x="752475" y="2686021"/>
              <a:ext cx="140400" cy="140400"/>
            </a:xfrm>
            <a:prstGeom prst="ellipse">
              <a:avLst/>
            </a:prstGeom>
            <a:solidFill>
              <a:srgbClr val="0065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6550"/>
                </a:solidFill>
              </a:endParaRPr>
            </a:p>
          </p:txBody>
        </p:sp>
      </p:grpSp>
      <p:grpSp>
        <p:nvGrpSpPr>
          <p:cNvPr id="64" name="Gruppieren 63"/>
          <p:cNvGrpSpPr/>
          <p:nvPr/>
        </p:nvGrpSpPr>
        <p:grpSpPr>
          <a:xfrm>
            <a:off x="752475" y="3858869"/>
            <a:ext cx="8391524" cy="400050"/>
            <a:chOff x="752475" y="3201476"/>
            <a:chExt cx="8391524" cy="400050"/>
          </a:xfrm>
        </p:grpSpPr>
        <p:sp>
          <p:nvSpPr>
            <p:cNvPr id="47" name="Rectangle 2"/>
            <p:cNvSpPr txBox="1">
              <a:spLocks noChangeArrowheads="1"/>
            </p:cNvSpPr>
            <p:nvPr/>
          </p:nvSpPr>
          <p:spPr bwMode="auto">
            <a:xfrm>
              <a:off x="1152524" y="3201476"/>
              <a:ext cx="7991475" cy="400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2pPr>
              <a:lvl3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3pPr>
              <a:lvl4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4pPr>
              <a:lvl5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9pPr>
            </a:lstStyle>
            <a:p>
              <a:pPr algn="l"/>
              <a:r>
                <a:rPr lang="en-US" altLang="en-US" sz="2000" kern="0">
                  <a:solidFill>
                    <a:srgbClr val="006550"/>
                  </a:solidFill>
                </a:rPr>
                <a:t>Collection has to be done by specialised companies </a:t>
              </a:r>
              <a:r>
                <a:rPr lang="en-US" altLang="en-US" sz="2000" kern="0" smtClean="0">
                  <a:solidFill>
                    <a:srgbClr val="006550"/>
                  </a:solidFill>
                </a:rPr>
                <a:t>! </a:t>
              </a:r>
              <a:endParaRPr lang="en-US" altLang="en-US" sz="2000" kern="0">
                <a:solidFill>
                  <a:srgbClr val="006550"/>
                </a:solidFill>
              </a:endParaRPr>
            </a:p>
          </p:txBody>
        </p:sp>
        <p:sp>
          <p:nvSpPr>
            <p:cNvPr id="48" name="Ellipse 47"/>
            <p:cNvSpPr/>
            <p:nvPr/>
          </p:nvSpPr>
          <p:spPr>
            <a:xfrm>
              <a:off x="752475" y="3331301"/>
              <a:ext cx="140400" cy="140400"/>
            </a:xfrm>
            <a:prstGeom prst="ellipse">
              <a:avLst/>
            </a:prstGeom>
            <a:solidFill>
              <a:srgbClr val="0065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6550"/>
                </a:solidFill>
              </a:endParaRPr>
            </a:p>
          </p:txBody>
        </p:sp>
      </p:grpSp>
      <p:grpSp>
        <p:nvGrpSpPr>
          <p:cNvPr id="65" name="Gruppieren 64"/>
          <p:cNvGrpSpPr/>
          <p:nvPr/>
        </p:nvGrpSpPr>
        <p:grpSpPr>
          <a:xfrm>
            <a:off x="752475" y="4633205"/>
            <a:ext cx="8391524" cy="400050"/>
            <a:chOff x="752475" y="3846756"/>
            <a:chExt cx="8391524" cy="400050"/>
          </a:xfrm>
        </p:grpSpPr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1152524" y="3846756"/>
              <a:ext cx="7991475" cy="400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2pPr>
              <a:lvl3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3pPr>
              <a:lvl4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4pPr>
              <a:lvl5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9pPr>
            </a:lstStyle>
            <a:p>
              <a:pPr algn="l"/>
              <a:r>
                <a:rPr lang="en-US" altLang="en-US" sz="2000" kern="0" smtClean="0">
                  <a:solidFill>
                    <a:srgbClr val="006550"/>
                  </a:solidFill>
                </a:rPr>
                <a:t>Recycling companies should decide the applicability of waste glass ! </a:t>
              </a:r>
              <a:endParaRPr lang="en-US" altLang="en-US" sz="2000" kern="0">
                <a:solidFill>
                  <a:srgbClr val="006550"/>
                </a:solidFill>
              </a:endParaRPr>
            </a:p>
          </p:txBody>
        </p:sp>
        <p:sp>
          <p:nvSpPr>
            <p:cNvPr id="51" name="Ellipse 50"/>
            <p:cNvSpPr/>
            <p:nvPr/>
          </p:nvSpPr>
          <p:spPr>
            <a:xfrm>
              <a:off x="752475" y="3976581"/>
              <a:ext cx="140400" cy="140400"/>
            </a:xfrm>
            <a:prstGeom prst="ellipse">
              <a:avLst/>
            </a:prstGeom>
            <a:solidFill>
              <a:srgbClr val="0065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6550"/>
                </a:solidFill>
              </a:endParaRPr>
            </a:p>
          </p:txBody>
        </p:sp>
      </p:grpSp>
      <p:grpSp>
        <p:nvGrpSpPr>
          <p:cNvPr id="66" name="Gruppieren 65"/>
          <p:cNvGrpSpPr/>
          <p:nvPr/>
        </p:nvGrpSpPr>
        <p:grpSpPr>
          <a:xfrm>
            <a:off x="752475" y="5407541"/>
            <a:ext cx="8391524" cy="400050"/>
            <a:chOff x="752475" y="5137316"/>
            <a:chExt cx="8391524" cy="400050"/>
          </a:xfrm>
        </p:grpSpPr>
        <p:sp>
          <p:nvSpPr>
            <p:cNvPr id="56" name="Rectangle 2"/>
            <p:cNvSpPr txBox="1">
              <a:spLocks noChangeArrowheads="1"/>
            </p:cNvSpPr>
            <p:nvPr/>
          </p:nvSpPr>
          <p:spPr bwMode="auto">
            <a:xfrm>
              <a:off x="1152524" y="5137316"/>
              <a:ext cx="7991475" cy="400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2pPr>
              <a:lvl3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3pPr>
              <a:lvl4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4pPr>
              <a:lvl5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9pPr>
            </a:lstStyle>
            <a:p>
              <a:pPr algn="l"/>
              <a:r>
                <a:rPr lang="en-US" altLang="en-US" sz="2000" b="1" kern="0" dirty="0">
                  <a:solidFill>
                    <a:srgbClr val="006550"/>
                  </a:solidFill>
                </a:rPr>
                <a:t>Rubbish In – Rubbish Out </a:t>
              </a:r>
              <a:r>
                <a:rPr lang="en-US" altLang="en-US" sz="2000" b="1" kern="0" dirty="0" smtClean="0">
                  <a:solidFill>
                    <a:srgbClr val="006550"/>
                  </a:solidFill>
                </a:rPr>
                <a:t>! </a:t>
              </a:r>
            </a:p>
            <a:p>
              <a:pPr algn="l"/>
              <a:r>
                <a:rPr lang="en-US" altLang="en-US" sz="2000" b="1" kern="0" dirty="0" smtClean="0">
                  <a:solidFill>
                    <a:srgbClr val="006550"/>
                  </a:solidFill>
                </a:rPr>
                <a:t>BUT: Quality in – Value for everyone !</a:t>
              </a:r>
              <a:r>
                <a:rPr lang="en-US" altLang="en-US" sz="2000" b="1" kern="0" dirty="0" smtClean="0">
                  <a:solidFill>
                    <a:srgbClr val="006550"/>
                  </a:solidFill>
                </a:rPr>
                <a:t> </a:t>
              </a:r>
              <a:endParaRPr lang="en-US" altLang="en-US" sz="2000" b="1" kern="0" dirty="0">
                <a:solidFill>
                  <a:srgbClr val="006550"/>
                </a:solidFill>
              </a:endParaRPr>
            </a:p>
          </p:txBody>
        </p:sp>
        <p:sp>
          <p:nvSpPr>
            <p:cNvPr id="57" name="Ellipse 56"/>
            <p:cNvSpPr/>
            <p:nvPr/>
          </p:nvSpPr>
          <p:spPr>
            <a:xfrm>
              <a:off x="752475" y="5267141"/>
              <a:ext cx="140400" cy="140400"/>
            </a:xfrm>
            <a:prstGeom prst="ellipse">
              <a:avLst/>
            </a:prstGeom>
            <a:solidFill>
              <a:srgbClr val="0065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655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07150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52700" y="1409700"/>
            <a:ext cx="6515100" cy="1790700"/>
          </a:xfrm>
        </p:spPr>
        <p:txBody>
          <a:bodyPr/>
          <a:lstStyle/>
          <a:p>
            <a:pPr algn="l"/>
            <a:r>
              <a:rPr lang="en-US" altLang="en-US" sz="2000" b="1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altLang="en-US" sz="4800" b="1" smtClean="0">
                <a:solidFill>
                  <a:schemeClr val="accent2">
                    <a:lumMod val="50000"/>
                  </a:schemeClr>
                </a:solidFill>
              </a:rPr>
              <a:t>THANK YOU  !</a:t>
            </a:r>
            <a:endParaRPr lang="en-US" altLang="en-US" sz="4800" b="1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31" y="3200400"/>
            <a:ext cx="9144000" cy="3657600"/>
          </a:xfrm>
          <a:prstGeom prst="rect">
            <a:avLst/>
          </a:prstGeom>
        </p:spPr>
      </p:pic>
      <p:pic>
        <p:nvPicPr>
          <p:cNvPr id="2052" name="Picture 4" descr="image0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527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2669931" y="3276600"/>
            <a:ext cx="6471138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/>
            <a:r>
              <a:rPr lang="en-US" altLang="en-US" sz="2400" kern="0" smtClean="0">
                <a:solidFill>
                  <a:srgbClr val="006550"/>
                </a:solidFill>
              </a:rPr>
              <a:t>Marc Uphoff</a:t>
            </a:r>
          </a:p>
          <a:p>
            <a:pPr algn="l"/>
            <a:endParaRPr lang="en-US" altLang="en-US" sz="2400" b="1" kern="0" smtClean="0">
              <a:solidFill>
                <a:srgbClr val="006550"/>
              </a:solidFill>
            </a:endParaRPr>
          </a:p>
          <a:p>
            <a:pPr algn="l"/>
            <a:endParaRPr lang="en-US" altLang="en-US" sz="2400" b="1" kern="0" smtClean="0">
              <a:solidFill>
                <a:srgbClr val="006550"/>
              </a:solidFill>
            </a:endParaRPr>
          </a:p>
          <a:p>
            <a:pPr algn="l"/>
            <a:endParaRPr lang="en-US" altLang="en-US" sz="2400" b="1" kern="0">
              <a:solidFill>
                <a:srgbClr val="006550"/>
              </a:solidFill>
            </a:endParaRPr>
          </a:p>
          <a:p>
            <a:pPr algn="l"/>
            <a:r>
              <a:rPr lang="en-US" altLang="en-US" sz="2000" b="1" kern="0" smtClean="0">
                <a:solidFill>
                  <a:schemeClr val="accent6">
                    <a:lumMod val="50000"/>
                  </a:schemeClr>
                </a:solidFill>
              </a:rPr>
              <a:t>Reiling Glas Recycling GmbH &amp; Co. KG </a:t>
            </a:r>
          </a:p>
          <a:p>
            <a:pPr algn="l"/>
            <a:r>
              <a:rPr lang="en-US" altLang="en-US" sz="2000" b="1" kern="0" smtClean="0">
                <a:solidFill>
                  <a:schemeClr val="accent6">
                    <a:lumMod val="50000"/>
                  </a:schemeClr>
                </a:solidFill>
              </a:rPr>
              <a:t>GERMANY</a:t>
            </a:r>
            <a:endParaRPr lang="en-US" altLang="en-US" sz="2000" b="1" kern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062" y="4135255"/>
            <a:ext cx="1644430" cy="492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900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49127"/>
            <a:ext cx="9144000" cy="3657600"/>
          </a:xfrm>
          <a:prstGeom prst="rect">
            <a:avLst/>
          </a:prstGeom>
        </p:spPr>
      </p:pic>
      <p:grpSp>
        <p:nvGrpSpPr>
          <p:cNvPr id="4" name="Gruppieren 3"/>
          <p:cNvGrpSpPr/>
          <p:nvPr/>
        </p:nvGrpSpPr>
        <p:grpSpPr>
          <a:xfrm>
            <a:off x="1504950" y="1395461"/>
            <a:ext cx="7639050" cy="400050"/>
            <a:chOff x="1504950" y="1395461"/>
            <a:chExt cx="7639050" cy="400050"/>
          </a:xfrm>
        </p:grpSpPr>
        <p:sp>
          <p:nvSpPr>
            <p:cNvPr id="7" name="Rectangle 2"/>
            <p:cNvSpPr txBox="1">
              <a:spLocks noChangeArrowheads="1"/>
            </p:cNvSpPr>
            <p:nvPr/>
          </p:nvSpPr>
          <p:spPr bwMode="auto">
            <a:xfrm>
              <a:off x="1905000" y="1395461"/>
              <a:ext cx="7239000" cy="400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2pPr>
              <a:lvl3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3pPr>
              <a:lvl4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4pPr>
              <a:lvl5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9pPr>
            </a:lstStyle>
            <a:p>
              <a:pPr algn="l"/>
              <a:r>
                <a:rPr lang="en-US" altLang="en-US" sz="2000" kern="0" smtClean="0">
                  <a:solidFill>
                    <a:srgbClr val="006550"/>
                  </a:solidFill>
                </a:rPr>
                <a:t>Current activities of FERVER members </a:t>
              </a:r>
              <a:endParaRPr lang="en-US" altLang="en-US" sz="2000" kern="0">
                <a:solidFill>
                  <a:srgbClr val="006550"/>
                </a:solidFill>
              </a:endParaRPr>
            </a:p>
          </p:txBody>
        </p:sp>
        <p:sp>
          <p:nvSpPr>
            <p:cNvPr id="3" name="Ellipse 2"/>
            <p:cNvSpPr/>
            <p:nvPr/>
          </p:nvSpPr>
          <p:spPr>
            <a:xfrm>
              <a:off x="1504950" y="1525286"/>
              <a:ext cx="140400" cy="140400"/>
            </a:xfrm>
            <a:prstGeom prst="ellipse">
              <a:avLst/>
            </a:prstGeom>
            <a:solidFill>
              <a:srgbClr val="0065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6550"/>
                </a:solidFill>
              </a:endParaRPr>
            </a:p>
          </p:txBody>
        </p:sp>
      </p:grpSp>
      <p:grpSp>
        <p:nvGrpSpPr>
          <p:cNvPr id="8" name="Gruppieren 7"/>
          <p:cNvGrpSpPr/>
          <p:nvPr/>
        </p:nvGrpSpPr>
        <p:grpSpPr>
          <a:xfrm>
            <a:off x="1823357" y="2028298"/>
            <a:ext cx="7320643" cy="400050"/>
            <a:chOff x="1823357" y="2028298"/>
            <a:chExt cx="7320643" cy="400050"/>
          </a:xfrm>
        </p:grpSpPr>
        <p:sp>
          <p:nvSpPr>
            <p:cNvPr id="10" name="Rectangle 2"/>
            <p:cNvSpPr txBox="1">
              <a:spLocks noChangeArrowheads="1"/>
            </p:cNvSpPr>
            <p:nvPr/>
          </p:nvSpPr>
          <p:spPr bwMode="auto">
            <a:xfrm>
              <a:off x="2223407" y="2028298"/>
              <a:ext cx="6920593" cy="400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2pPr>
              <a:lvl3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3pPr>
              <a:lvl4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4pPr>
              <a:lvl5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9pPr>
            </a:lstStyle>
            <a:p>
              <a:pPr algn="l"/>
              <a:r>
                <a:rPr lang="en-US" altLang="en-US" sz="2000" kern="0" smtClean="0">
                  <a:solidFill>
                    <a:srgbClr val="006550"/>
                  </a:solidFill>
                </a:rPr>
                <a:t>Why (flat)glass recycling ? </a:t>
              </a:r>
              <a:endParaRPr lang="en-US" altLang="en-US" sz="2000" kern="0">
                <a:solidFill>
                  <a:srgbClr val="006550"/>
                </a:solidFill>
              </a:endParaRPr>
            </a:p>
          </p:txBody>
        </p:sp>
        <p:sp>
          <p:nvSpPr>
            <p:cNvPr id="11" name="Ellipse 10"/>
            <p:cNvSpPr/>
            <p:nvPr/>
          </p:nvSpPr>
          <p:spPr>
            <a:xfrm>
              <a:off x="1823357" y="2158123"/>
              <a:ext cx="140400" cy="140400"/>
            </a:xfrm>
            <a:prstGeom prst="ellipse">
              <a:avLst/>
            </a:prstGeom>
            <a:solidFill>
              <a:srgbClr val="0065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6550"/>
                </a:solidFill>
              </a:endParaRPr>
            </a:p>
          </p:txBody>
        </p:sp>
      </p:grpSp>
      <p:grpSp>
        <p:nvGrpSpPr>
          <p:cNvPr id="9" name="Gruppieren 8"/>
          <p:cNvGrpSpPr/>
          <p:nvPr/>
        </p:nvGrpSpPr>
        <p:grpSpPr>
          <a:xfrm>
            <a:off x="2141764" y="2661135"/>
            <a:ext cx="7002236" cy="400050"/>
            <a:chOff x="2141764" y="2661135"/>
            <a:chExt cx="7002236" cy="400050"/>
          </a:xfrm>
        </p:grpSpPr>
        <p:sp>
          <p:nvSpPr>
            <p:cNvPr id="13" name="Rectangle 2"/>
            <p:cNvSpPr txBox="1">
              <a:spLocks noChangeArrowheads="1"/>
            </p:cNvSpPr>
            <p:nvPr/>
          </p:nvSpPr>
          <p:spPr bwMode="auto">
            <a:xfrm>
              <a:off x="2541814" y="2661135"/>
              <a:ext cx="6602186" cy="400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2pPr>
              <a:lvl3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3pPr>
              <a:lvl4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4pPr>
              <a:lvl5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9pPr>
            </a:lstStyle>
            <a:p>
              <a:pPr algn="l"/>
              <a:r>
                <a:rPr lang="en-US" altLang="en-US" sz="2000" kern="0" smtClean="0">
                  <a:solidFill>
                    <a:srgbClr val="006550"/>
                  </a:solidFill>
                </a:rPr>
                <a:t>Types of flatglass and </a:t>
              </a:r>
              <a:r>
                <a:rPr lang="en-US" altLang="en-US" sz="2000" kern="0">
                  <a:solidFill>
                    <a:srgbClr val="006550"/>
                  </a:solidFill>
                </a:rPr>
                <a:t>f</a:t>
              </a:r>
              <a:r>
                <a:rPr lang="en-US" altLang="en-US" sz="2000" kern="0" smtClean="0">
                  <a:solidFill>
                    <a:srgbClr val="006550"/>
                  </a:solidFill>
                </a:rPr>
                <a:t>latglass collection </a:t>
              </a:r>
              <a:endParaRPr lang="en-US" altLang="en-US" sz="2000" kern="0">
                <a:solidFill>
                  <a:srgbClr val="006550"/>
                </a:solidFill>
              </a:endParaRPr>
            </a:p>
          </p:txBody>
        </p:sp>
        <p:sp>
          <p:nvSpPr>
            <p:cNvPr id="14" name="Ellipse 13"/>
            <p:cNvSpPr/>
            <p:nvPr/>
          </p:nvSpPr>
          <p:spPr>
            <a:xfrm>
              <a:off x="2141764" y="2790960"/>
              <a:ext cx="140400" cy="140400"/>
            </a:xfrm>
            <a:prstGeom prst="ellipse">
              <a:avLst/>
            </a:prstGeom>
            <a:solidFill>
              <a:srgbClr val="0065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6550"/>
                </a:solidFill>
              </a:endParaRPr>
            </a:p>
          </p:txBody>
        </p:sp>
      </p:grpSp>
      <p:grpSp>
        <p:nvGrpSpPr>
          <p:cNvPr id="12" name="Gruppieren 11"/>
          <p:cNvGrpSpPr/>
          <p:nvPr/>
        </p:nvGrpSpPr>
        <p:grpSpPr>
          <a:xfrm>
            <a:off x="2460171" y="3293972"/>
            <a:ext cx="6683829" cy="400050"/>
            <a:chOff x="2460171" y="3293972"/>
            <a:chExt cx="6683829" cy="400050"/>
          </a:xfrm>
        </p:grpSpPr>
        <p:sp>
          <p:nvSpPr>
            <p:cNvPr id="16" name="Rectangle 2"/>
            <p:cNvSpPr txBox="1">
              <a:spLocks noChangeArrowheads="1"/>
            </p:cNvSpPr>
            <p:nvPr/>
          </p:nvSpPr>
          <p:spPr bwMode="auto">
            <a:xfrm>
              <a:off x="2860221" y="3293972"/>
              <a:ext cx="6283779" cy="400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2pPr>
              <a:lvl3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3pPr>
              <a:lvl4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4pPr>
              <a:lvl5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9pPr>
            </a:lstStyle>
            <a:p>
              <a:pPr algn="l"/>
              <a:r>
                <a:rPr lang="en-US" altLang="en-US" sz="2000" kern="0" smtClean="0">
                  <a:solidFill>
                    <a:srgbClr val="006550"/>
                  </a:solidFill>
                </a:rPr>
                <a:t>Challenges in </a:t>
              </a:r>
              <a:r>
                <a:rPr lang="en-US" altLang="en-US" sz="2000" kern="0">
                  <a:solidFill>
                    <a:srgbClr val="006550"/>
                  </a:solidFill>
                </a:rPr>
                <a:t>f</a:t>
              </a:r>
              <a:r>
                <a:rPr lang="en-US" altLang="en-US" sz="2000" kern="0" smtClean="0">
                  <a:solidFill>
                    <a:srgbClr val="006550"/>
                  </a:solidFill>
                </a:rPr>
                <a:t>latglass processing </a:t>
              </a:r>
              <a:endParaRPr lang="en-US" altLang="en-US" sz="2000" kern="0">
                <a:solidFill>
                  <a:srgbClr val="006550"/>
                </a:solidFill>
              </a:endParaRPr>
            </a:p>
          </p:txBody>
        </p:sp>
        <p:sp>
          <p:nvSpPr>
            <p:cNvPr id="17" name="Ellipse 16"/>
            <p:cNvSpPr/>
            <p:nvPr/>
          </p:nvSpPr>
          <p:spPr>
            <a:xfrm>
              <a:off x="2460171" y="3423797"/>
              <a:ext cx="140400" cy="140400"/>
            </a:xfrm>
            <a:prstGeom prst="ellipse">
              <a:avLst/>
            </a:prstGeom>
            <a:solidFill>
              <a:srgbClr val="0065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6550"/>
                </a:solidFill>
              </a:endParaRPr>
            </a:p>
          </p:txBody>
        </p:sp>
      </p:grpSp>
      <p:grpSp>
        <p:nvGrpSpPr>
          <p:cNvPr id="15" name="Gruppieren 14"/>
          <p:cNvGrpSpPr/>
          <p:nvPr/>
        </p:nvGrpSpPr>
        <p:grpSpPr>
          <a:xfrm>
            <a:off x="2778578" y="3926809"/>
            <a:ext cx="6365422" cy="400050"/>
            <a:chOff x="2778578" y="3926809"/>
            <a:chExt cx="6365422" cy="400050"/>
          </a:xfrm>
        </p:grpSpPr>
        <p:sp>
          <p:nvSpPr>
            <p:cNvPr id="19" name="Rectangle 2"/>
            <p:cNvSpPr txBox="1">
              <a:spLocks noChangeArrowheads="1"/>
            </p:cNvSpPr>
            <p:nvPr/>
          </p:nvSpPr>
          <p:spPr bwMode="auto">
            <a:xfrm>
              <a:off x="3178628" y="3926809"/>
              <a:ext cx="5965372" cy="400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2pPr>
              <a:lvl3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3pPr>
              <a:lvl4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4pPr>
              <a:lvl5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9pPr>
            </a:lstStyle>
            <a:p>
              <a:pPr algn="l"/>
              <a:r>
                <a:rPr lang="en-US" altLang="en-US" sz="2000" kern="0" smtClean="0">
                  <a:solidFill>
                    <a:srgbClr val="006550"/>
                  </a:solidFill>
                </a:rPr>
                <a:t>Main processing steps in </a:t>
              </a:r>
              <a:r>
                <a:rPr lang="en-US" altLang="en-US" sz="2000" kern="0">
                  <a:solidFill>
                    <a:srgbClr val="006550"/>
                  </a:solidFill>
                </a:rPr>
                <a:t>f</a:t>
              </a:r>
              <a:r>
                <a:rPr lang="en-US" altLang="en-US" sz="2000" kern="0" smtClean="0">
                  <a:solidFill>
                    <a:srgbClr val="006550"/>
                  </a:solidFill>
                </a:rPr>
                <a:t>latglass recycling </a:t>
              </a:r>
              <a:endParaRPr lang="en-US" altLang="en-US" sz="2000" kern="0">
                <a:solidFill>
                  <a:srgbClr val="006550"/>
                </a:solidFill>
              </a:endParaRPr>
            </a:p>
          </p:txBody>
        </p:sp>
        <p:sp>
          <p:nvSpPr>
            <p:cNvPr id="20" name="Ellipse 19"/>
            <p:cNvSpPr/>
            <p:nvPr/>
          </p:nvSpPr>
          <p:spPr>
            <a:xfrm>
              <a:off x="2778578" y="4056634"/>
              <a:ext cx="140400" cy="140400"/>
            </a:xfrm>
            <a:prstGeom prst="ellipse">
              <a:avLst/>
            </a:prstGeom>
            <a:solidFill>
              <a:srgbClr val="0065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6550"/>
                </a:solidFill>
              </a:endParaRPr>
            </a:p>
          </p:txBody>
        </p:sp>
      </p:grpSp>
      <p:grpSp>
        <p:nvGrpSpPr>
          <p:cNvPr id="18" name="Gruppieren 17"/>
          <p:cNvGrpSpPr/>
          <p:nvPr/>
        </p:nvGrpSpPr>
        <p:grpSpPr>
          <a:xfrm>
            <a:off x="3096985" y="4559646"/>
            <a:ext cx="6047015" cy="400050"/>
            <a:chOff x="3096985" y="4559646"/>
            <a:chExt cx="6047015" cy="400050"/>
          </a:xfrm>
        </p:grpSpPr>
        <p:sp>
          <p:nvSpPr>
            <p:cNvPr id="22" name="Rectangle 2"/>
            <p:cNvSpPr txBox="1">
              <a:spLocks noChangeArrowheads="1"/>
            </p:cNvSpPr>
            <p:nvPr/>
          </p:nvSpPr>
          <p:spPr bwMode="auto">
            <a:xfrm>
              <a:off x="3497035" y="4559646"/>
              <a:ext cx="5646965" cy="400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2pPr>
              <a:lvl3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3pPr>
              <a:lvl4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4pPr>
              <a:lvl5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9pPr>
            </a:lstStyle>
            <a:p>
              <a:pPr algn="l"/>
              <a:r>
                <a:rPr lang="en-US" altLang="en-US" sz="2000" kern="0" smtClean="0">
                  <a:solidFill>
                    <a:srgbClr val="006550"/>
                  </a:solidFill>
                </a:rPr>
                <a:t>Main applications for processed </a:t>
              </a:r>
              <a:r>
                <a:rPr lang="en-US" altLang="en-US" sz="2000" kern="0">
                  <a:solidFill>
                    <a:srgbClr val="006550"/>
                  </a:solidFill>
                </a:rPr>
                <a:t>f</a:t>
              </a:r>
              <a:r>
                <a:rPr lang="en-US" altLang="en-US" sz="2000" kern="0" smtClean="0">
                  <a:solidFill>
                    <a:srgbClr val="006550"/>
                  </a:solidFill>
                </a:rPr>
                <a:t>latglass </a:t>
              </a:r>
              <a:endParaRPr lang="en-US" altLang="en-US" sz="2000" kern="0">
                <a:solidFill>
                  <a:srgbClr val="006550"/>
                </a:solidFill>
              </a:endParaRPr>
            </a:p>
          </p:txBody>
        </p:sp>
        <p:sp>
          <p:nvSpPr>
            <p:cNvPr id="23" name="Ellipse 22"/>
            <p:cNvSpPr/>
            <p:nvPr/>
          </p:nvSpPr>
          <p:spPr>
            <a:xfrm>
              <a:off x="3096985" y="4689471"/>
              <a:ext cx="140400" cy="140400"/>
            </a:xfrm>
            <a:prstGeom prst="ellipse">
              <a:avLst/>
            </a:prstGeom>
            <a:solidFill>
              <a:srgbClr val="0065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6550"/>
                </a:solidFill>
              </a:endParaRPr>
            </a:p>
          </p:txBody>
        </p:sp>
      </p:grpSp>
      <p:grpSp>
        <p:nvGrpSpPr>
          <p:cNvPr id="21" name="Gruppieren 20"/>
          <p:cNvGrpSpPr/>
          <p:nvPr/>
        </p:nvGrpSpPr>
        <p:grpSpPr>
          <a:xfrm>
            <a:off x="3415392" y="5192483"/>
            <a:ext cx="5728608" cy="400050"/>
            <a:chOff x="3415392" y="5192483"/>
            <a:chExt cx="5728608" cy="400050"/>
          </a:xfrm>
        </p:grpSpPr>
        <p:sp>
          <p:nvSpPr>
            <p:cNvPr id="25" name="Rectangle 2"/>
            <p:cNvSpPr txBox="1">
              <a:spLocks noChangeArrowheads="1"/>
            </p:cNvSpPr>
            <p:nvPr/>
          </p:nvSpPr>
          <p:spPr bwMode="auto">
            <a:xfrm>
              <a:off x="3815442" y="5192483"/>
              <a:ext cx="5328558" cy="400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2pPr>
              <a:lvl3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3pPr>
              <a:lvl4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4pPr>
              <a:lvl5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9pPr>
            </a:lstStyle>
            <a:p>
              <a:pPr algn="l"/>
              <a:r>
                <a:rPr lang="en-US" altLang="en-US" sz="2000" kern="0" smtClean="0">
                  <a:solidFill>
                    <a:srgbClr val="006550"/>
                  </a:solidFill>
                </a:rPr>
                <a:t>Quality demands of glassworks </a:t>
              </a:r>
              <a:endParaRPr lang="en-US" altLang="en-US" sz="2000" kern="0">
                <a:solidFill>
                  <a:srgbClr val="006550"/>
                </a:solidFill>
              </a:endParaRPr>
            </a:p>
          </p:txBody>
        </p:sp>
        <p:sp>
          <p:nvSpPr>
            <p:cNvPr id="26" name="Ellipse 25"/>
            <p:cNvSpPr/>
            <p:nvPr/>
          </p:nvSpPr>
          <p:spPr>
            <a:xfrm>
              <a:off x="3415392" y="5322308"/>
              <a:ext cx="140400" cy="140400"/>
            </a:xfrm>
            <a:prstGeom prst="ellipse">
              <a:avLst/>
            </a:prstGeom>
            <a:solidFill>
              <a:srgbClr val="0065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6550"/>
                </a:solidFill>
              </a:endParaRPr>
            </a:p>
          </p:txBody>
        </p:sp>
      </p:grpSp>
      <p:grpSp>
        <p:nvGrpSpPr>
          <p:cNvPr id="24" name="Gruppieren 23"/>
          <p:cNvGrpSpPr/>
          <p:nvPr/>
        </p:nvGrpSpPr>
        <p:grpSpPr>
          <a:xfrm>
            <a:off x="3733800" y="5825319"/>
            <a:ext cx="5410200" cy="400050"/>
            <a:chOff x="3733800" y="5825319"/>
            <a:chExt cx="5410200" cy="400050"/>
          </a:xfrm>
        </p:grpSpPr>
        <p:sp>
          <p:nvSpPr>
            <p:cNvPr id="28" name="Rectangle 2"/>
            <p:cNvSpPr txBox="1">
              <a:spLocks noChangeArrowheads="1"/>
            </p:cNvSpPr>
            <p:nvPr/>
          </p:nvSpPr>
          <p:spPr bwMode="auto">
            <a:xfrm>
              <a:off x="4133850" y="5825319"/>
              <a:ext cx="5010150" cy="400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2pPr>
              <a:lvl3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3pPr>
              <a:lvl4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4pPr>
              <a:lvl5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charset="0"/>
                </a:defRPr>
              </a:lvl9pPr>
            </a:lstStyle>
            <a:p>
              <a:pPr algn="l"/>
              <a:r>
                <a:rPr lang="en-US" altLang="en-US" sz="2000" kern="0" smtClean="0">
                  <a:solidFill>
                    <a:srgbClr val="006550"/>
                  </a:solidFill>
                </a:rPr>
                <a:t>Outlook and conclusions </a:t>
              </a:r>
              <a:endParaRPr lang="en-US" altLang="en-US" sz="2000" kern="0">
                <a:solidFill>
                  <a:srgbClr val="006550"/>
                </a:solidFill>
              </a:endParaRPr>
            </a:p>
          </p:txBody>
        </p:sp>
        <p:sp>
          <p:nvSpPr>
            <p:cNvPr id="29" name="Ellipse 28"/>
            <p:cNvSpPr/>
            <p:nvPr/>
          </p:nvSpPr>
          <p:spPr>
            <a:xfrm>
              <a:off x="3733800" y="5955144"/>
              <a:ext cx="140400" cy="140400"/>
            </a:xfrm>
            <a:prstGeom prst="ellipse">
              <a:avLst/>
            </a:prstGeom>
            <a:solidFill>
              <a:srgbClr val="0065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6550"/>
                </a:solidFill>
              </a:endParaRPr>
            </a:p>
          </p:txBody>
        </p:sp>
      </p:grpSp>
      <p:sp>
        <p:nvSpPr>
          <p:cNvPr id="6" name="Textfeld 5"/>
          <p:cNvSpPr txBox="1"/>
          <p:nvPr/>
        </p:nvSpPr>
        <p:spPr>
          <a:xfrm>
            <a:off x="0" y="0"/>
            <a:ext cx="9144000" cy="216000"/>
          </a:xfrm>
          <a:prstGeom prst="rect">
            <a:avLst/>
          </a:prstGeom>
          <a:gradFill>
            <a:gsLst>
              <a:gs pos="16000">
                <a:srgbClr val="006550"/>
              </a:gs>
              <a:gs pos="69000">
                <a:schemeClr val="bg1"/>
              </a:gs>
            </a:gsLst>
            <a:lin ang="10800000" scaled="1"/>
          </a:gradFill>
        </p:spPr>
        <p:txBody>
          <a:bodyPr wrap="square" rtlCol="0" anchor="ctr">
            <a:noAutofit/>
          </a:bodyPr>
          <a:lstStyle/>
          <a:p>
            <a:pPr algn="r"/>
            <a:r>
              <a:rPr lang="de-DE" sz="1200" b="1" err="1" smtClean="0">
                <a:solidFill>
                  <a:schemeClr val="bg1"/>
                </a:solidFill>
              </a:rPr>
              <a:t>outline</a:t>
            </a:r>
            <a:endParaRPr lang="en-GB" sz="12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867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Textfeld 10"/>
          <p:cNvSpPr txBox="1"/>
          <p:nvPr/>
        </p:nvSpPr>
        <p:spPr>
          <a:xfrm>
            <a:off x="0" y="0"/>
            <a:ext cx="9144000" cy="216000"/>
          </a:xfrm>
          <a:prstGeom prst="rect">
            <a:avLst/>
          </a:prstGeom>
          <a:gradFill>
            <a:gsLst>
              <a:gs pos="16000">
                <a:srgbClr val="006550"/>
              </a:gs>
              <a:gs pos="69000">
                <a:schemeClr val="bg1"/>
              </a:gs>
            </a:gsLst>
            <a:lin ang="10800000" scaled="1"/>
          </a:gradFill>
        </p:spPr>
        <p:txBody>
          <a:bodyPr wrap="square" rtlCol="0" anchor="ctr">
            <a:noAutofit/>
          </a:bodyPr>
          <a:lstStyle/>
          <a:p>
            <a:pPr algn="r"/>
            <a:r>
              <a:rPr lang="de-DE" sz="1200" b="1" smtClean="0">
                <a:solidFill>
                  <a:schemeClr val="bg1"/>
                </a:solidFill>
              </a:rPr>
              <a:t>Current activities of FERVER members</a:t>
            </a:r>
            <a:endParaRPr lang="en-GB" sz="1200" b="1">
              <a:solidFill>
                <a:schemeClr val="bg1"/>
              </a:solidFill>
            </a:endParaRPr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308" y="1019509"/>
            <a:ext cx="8352692" cy="5471432"/>
          </a:xfrm>
          <a:prstGeom prst="rect">
            <a:avLst/>
          </a:prstGeom>
        </p:spPr>
      </p:pic>
      <p:pic>
        <p:nvPicPr>
          <p:cNvPr id="34" name="Grafik 3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308" y="1019509"/>
            <a:ext cx="8352692" cy="5471432"/>
          </a:xfrm>
          <a:prstGeom prst="rect">
            <a:avLst/>
          </a:prstGeom>
        </p:spPr>
      </p:pic>
      <p:pic>
        <p:nvPicPr>
          <p:cNvPr id="35" name="Grafik 3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308" y="1019509"/>
            <a:ext cx="8352692" cy="5471432"/>
          </a:xfrm>
          <a:prstGeom prst="rect">
            <a:avLst/>
          </a:prstGeom>
        </p:spPr>
      </p:pic>
      <p:pic>
        <p:nvPicPr>
          <p:cNvPr id="36" name="Grafik 3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308" y="1019509"/>
            <a:ext cx="8352692" cy="5471432"/>
          </a:xfrm>
          <a:prstGeom prst="rect">
            <a:avLst/>
          </a:prstGeom>
        </p:spPr>
      </p:pic>
      <p:pic>
        <p:nvPicPr>
          <p:cNvPr id="37" name="Grafik 3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308" y="1019509"/>
            <a:ext cx="8352692" cy="5471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793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rafik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3" name="Textfeld 42"/>
          <p:cNvSpPr txBox="1"/>
          <p:nvPr/>
        </p:nvSpPr>
        <p:spPr>
          <a:xfrm>
            <a:off x="0" y="0"/>
            <a:ext cx="9144000" cy="216000"/>
          </a:xfrm>
          <a:prstGeom prst="rect">
            <a:avLst/>
          </a:prstGeom>
          <a:gradFill>
            <a:gsLst>
              <a:gs pos="16000">
                <a:srgbClr val="006550"/>
              </a:gs>
              <a:gs pos="69000">
                <a:schemeClr val="bg1"/>
              </a:gs>
            </a:gsLst>
            <a:lin ang="10800000" scaled="1"/>
          </a:gradFill>
        </p:spPr>
        <p:txBody>
          <a:bodyPr wrap="square" rtlCol="0" anchor="ctr">
            <a:noAutofit/>
          </a:bodyPr>
          <a:lstStyle/>
          <a:p>
            <a:pPr algn="r"/>
            <a:r>
              <a:rPr lang="de-DE" sz="1200" b="1" smtClean="0">
                <a:solidFill>
                  <a:schemeClr val="bg1"/>
                </a:solidFill>
              </a:rPr>
              <a:t>Why flatglass recycling ?</a:t>
            </a:r>
            <a:endParaRPr lang="en-GB" sz="1200" b="1">
              <a:solidFill>
                <a:schemeClr val="bg1"/>
              </a:solidFill>
            </a:endParaRPr>
          </a:p>
        </p:txBody>
      </p:sp>
      <p:sp>
        <p:nvSpPr>
          <p:cNvPr id="33" name="Textfeld 32"/>
          <p:cNvSpPr txBox="1"/>
          <p:nvPr/>
        </p:nvSpPr>
        <p:spPr>
          <a:xfrm>
            <a:off x="3505199" y="438692"/>
            <a:ext cx="5637759" cy="415498"/>
          </a:xfrm>
          <a:prstGeom prst="rect">
            <a:avLst/>
          </a:prstGeom>
          <a:gradFill flip="none" rotWithShape="1">
            <a:gsLst>
              <a:gs pos="0">
                <a:srgbClr val="FFFFCC"/>
              </a:gs>
              <a:gs pos="100000">
                <a:schemeClr val="bg1"/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de-DE" sz="2100" b="1" smtClean="0">
                <a:solidFill>
                  <a:srgbClr val="960000"/>
                </a:solidFill>
              </a:rPr>
              <a:t> FLATGLASS RECYCLING makes SENSE !</a:t>
            </a:r>
            <a:endParaRPr lang="en-GB" sz="2100" b="1">
              <a:solidFill>
                <a:srgbClr val="960000"/>
              </a:solidFill>
            </a:endParaRPr>
          </a:p>
        </p:txBody>
      </p:sp>
      <p:grpSp>
        <p:nvGrpSpPr>
          <p:cNvPr id="95" name="Gruppieren 94"/>
          <p:cNvGrpSpPr/>
          <p:nvPr/>
        </p:nvGrpSpPr>
        <p:grpSpPr>
          <a:xfrm>
            <a:off x="-1042" y="1371600"/>
            <a:ext cx="9145042" cy="1295866"/>
            <a:chOff x="-1042" y="1371600"/>
            <a:chExt cx="9145042" cy="1295866"/>
          </a:xfrm>
        </p:grpSpPr>
        <p:sp>
          <p:nvSpPr>
            <p:cNvPr id="73" name="Rechteck 72"/>
            <p:cNvSpPr/>
            <p:nvPr/>
          </p:nvSpPr>
          <p:spPr>
            <a:xfrm>
              <a:off x="-1042" y="1371600"/>
              <a:ext cx="9145042" cy="1295866"/>
            </a:xfrm>
            <a:prstGeom prst="rect">
              <a:avLst/>
            </a:prstGeom>
            <a:gradFill flip="none" rotWithShape="1">
              <a:gsLst>
                <a:gs pos="5000">
                  <a:schemeClr val="bg2">
                    <a:lumMod val="50000"/>
                  </a:schemeClr>
                </a:gs>
                <a:gs pos="85000">
                  <a:schemeClr val="bg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87" name="Gruppieren 86"/>
            <p:cNvGrpSpPr/>
            <p:nvPr/>
          </p:nvGrpSpPr>
          <p:grpSpPr>
            <a:xfrm>
              <a:off x="-1042" y="1816109"/>
              <a:ext cx="9144000" cy="851357"/>
              <a:chOff x="-1042" y="1816109"/>
              <a:chExt cx="9144000" cy="851357"/>
            </a:xfrm>
          </p:grpSpPr>
          <p:sp>
            <p:nvSpPr>
              <p:cNvPr id="56" name="Rechteck 55"/>
              <p:cNvSpPr/>
              <p:nvPr/>
            </p:nvSpPr>
            <p:spPr>
              <a:xfrm>
                <a:off x="-1042" y="1816109"/>
                <a:ext cx="9144000" cy="851357"/>
              </a:xfrm>
              <a:prstGeom prst="rect">
                <a:avLst/>
              </a:prstGeom>
              <a:gradFill flip="none" rotWithShape="1">
                <a:gsLst>
                  <a:gs pos="9000">
                    <a:schemeClr val="bg1"/>
                  </a:gs>
                  <a:gs pos="49000">
                    <a:srgbClr val="CCFFCC"/>
                  </a:gs>
                  <a:gs pos="83000">
                    <a:srgbClr val="586792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>
                  <a:latin typeface="+mj-lt"/>
                </a:endParaRPr>
              </a:p>
            </p:txBody>
          </p:sp>
          <p:pic>
            <p:nvPicPr>
              <p:cNvPr id="1028" name="Picture 4" descr="I:\Zusaetzlich extern gesicherte Daten\Sicherung Reiling - 2012\2012-05 - Praesentation Glasrecycling\Bildmaterial\+brenner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8628" y="1816109"/>
                <a:ext cx="2239443" cy="85135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5" name="Text Box 25"/>
            <p:cNvSpPr txBox="1">
              <a:spLocks noChangeArrowheads="1"/>
            </p:cNvSpPr>
            <p:nvPr/>
          </p:nvSpPr>
          <p:spPr bwMode="auto">
            <a:xfrm>
              <a:off x="4710904" y="2041732"/>
              <a:ext cx="376396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1800" b="1" err="1" smtClean="0">
                  <a:solidFill>
                    <a:srgbClr val="006550"/>
                  </a:solidFill>
                  <a:latin typeface="+mj-lt"/>
                </a:rPr>
                <a:t>Saving</a:t>
              </a:r>
              <a:r>
                <a:rPr lang="de-DE" altLang="en-US" sz="1800" b="1" smtClean="0">
                  <a:solidFill>
                    <a:srgbClr val="006550"/>
                  </a:solidFill>
                  <a:latin typeface="+mj-lt"/>
                </a:rPr>
                <a:t>  </a:t>
              </a:r>
              <a:r>
                <a:rPr lang="de-DE" altLang="en-US" sz="1800" b="1" err="1" smtClean="0">
                  <a:solidFill>
                    <a:srgbClr val="006550"/>
                  </a:solidFill>
                  <a:latin typeface="+mj-lt"/>
                </a:rPr>
                <a:t>energy</a:t>
              </a:r>
              <a:r>
                <a:rPr lang="de-DE" altLang="en-US" sz="1800" b="1" smtClean="0">
                  <a:solidFill>
                    <a:srgbClr val="006550"/>
                  </a:solidFill>
                  <a:latin typeface="+mj-lt"/>
                </a:rPr>
                <a:t> </a:t>
              </a:r>
              <a:endParaRPr lang="de-DE" altLang="en-US" sz="1800" b="1">
                <a:solidFill>
                  <a:srgbClr val="006550"/>
                </a:solidFill>
                <a:latin typeface="+mj-lt"/>
              </a:endParaRPr>
            </a:p>
          </p:txBody>
        </p:sp>
        <p:sp>
          <p:nvSpPr>
            <p:cNvPr id="6" name="Oval 26"/>
            <p:cNvSpPr>
              <a:spLocks noChangeArrowheads="1"/>
            </p:cNvSpPr>
            <p:nvPr/>
          </p:nvSpPr>
          <p:spPr bwMode="auto">
            <a:xfrm>
              <a:off x="4377529" y="2174318"/>
              <a:ext cx="134938" cy="134938"/>
            </a:xfrm>
            <a:prstGeom prst="ellipse">
              <a:avLst/>
            </a:prstGeom>
            <a:solidFill>
              <a:srgbClr val="0066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000" b="1">
                <a:solidFill>
                  <a:srgbClr val="006550"/>
                </a:solidFill>
                <a:latin typeface="+mj-lt"/>
              </a:endParaRPr>
            </a:p>
          </p:txBody>
        </p:sp>
      </p:grpSp>
      <p:grpSp>
        <p:nvGrpSpPr>
          <p:cNvPr id="1032" name="Gruppieren 1031"/>
          <p:cNvGrpSpPr/>
          <p:nvPr/>
        </p:nvGrpSpPr>
        <p:grpSpPr>
          <a:xfrm>
            <a:off x="-1042" y="4752376"/>
            <a:ext cx="9145042" cy="1736889"/>
            <a:chOff x="-1042" y="4752376"/>
            <a:chExt cx="9145042" cy="1736889"/>
          </a:xfrm>
        </p:grpSpPr>
        <p:sp>
          <p:nvSpPr>
            <p:cNvPr id="82" name="Rechteck 81"/>
            <p:cNvSpPr/>
            <p:nvPr/>
          </p:nvSpPr>
          <p:spPr>
            <a:xfrm>
              <a:off x="-1042" y="4752376"/>
              <a:ext cx="9145042" cy="1736889"/>
            </a:xfrm>
            <a:prstGeom prst="rect">
              <a:avLst/>
            </a:prstGeom>
            <a:gradFill flip="none" rotWithShape="1">
              <a:gsLst>
                <a:gs pos="5000">
                  <a:schemeClr val="bg2">
                    <a:lumMod val="50000"/>
                  </a:schemeClr>
                </a:gs>
                <a:gs pos="85000">
                  <a:schemeClr val="bg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88" name="Gruppieren 87"/>
            <p:cNvGrpSpPr/>
            <p:nvPr/>
          </p:nvGrpSpPr>
          <p:grpSpPr>
            <a:xfrm>
              <a:off x="0" y="4943474"/>
              <a:ext cx="9144000" cy="851357"/>
              <a:chOff x="0" y="4943474"/>
              <a:chExt cx="9144000" cy="851357"/>
            </a:xfrm>
          </p:grpSpPr>
          <p:sp>
            <p:nvSpPr>
              <p:cNvPr id="66" name="Rechteck 65"/>
              <p:cNvSpPr/>
              <p:nvPr/>
            </p:nvSpPr>
            <p:spPr>
              <a:xfrm>
                <a:off x="0" y="4943474"/>
                <a:ext cx="9144000" cy="851357"/>
              </a:xfrm>
              <a:prstGeom prst="rect">
                <a:avLst/>
              </a:prstGeom>
              <a:gradFill flip="none" rotWithShape="1">
                <a:gsLst>
                  <a:gs pos="9000">
                    <a:schemeClr val="bg1"/>
                  </a:gs>
                  <a:gs pos="49000">
                    <a:srgbClr val="CCFFCC"/>
                  </a:gs>
                  <a:gs pos="83000">
                    <a:srgbClr val="586792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>
                  <a:latin typeface="+mj-lt"/>
                </a:endParaRPr>
              </a:p>
            </p:txBody>
          </p:sp>
          <p:pic>
            <p:nvPicPr>
              <p:cNvPr id="1029" name="Picture 5" descr="I:\Zusaetzlich extern gesicherte Daten\Sicherung Reiling - 2012\2012-05 - Praesentation Glasrecycling\Bildmaterial\+emissionen.jp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8633" y="4943474"/>
                <a:ext cx="2239438" cy="85135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69" name="Text Box 25"/>
            <p:cNvSpPr txBox="1">
              <a:spLocks noChangeArrowheads="1"/>
            </p:cNvSpPr>
            <p:nvPr/>
          </p:nvSpPr>
          <p:spPr bwMode="auto">
            <a:xfrm>
              <a:off x="4710904" y="5169097"/>
              <a:ext cx="376396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1800" b="1" smtClean="0">
                  <a:solidFill>
                    <a:srgbClr val="006550"/>
                  </a:solidFill>
                  <a:latin typeface="+mj-lt"/>
                </a:rPr>
                <a:t>Reducing further emissions </a:t>
              </a:r>
              <a:endParaRPr lang="de-DE" altLang="en-US" sz="1800" b="1">
                <a:solidFill>
                  <a:srgbClr val="006550"/>
                </a:solidFill>
                <a:latin typeface="+mj-lt"/>
              </a:endParaRPr>
            </a:p>
          </p:txBody>
        </p:sp>
        <p:sp>
          <p:nvSpPr>
            <p:cNvPr id="70" name="Oval 26"/>
            <p:cNvSpPr>
              <a:spLocks noChangeArrowheads="1"/>
            </p:cNvSpPr>
            <p:nvPr/>
          </p:nvSpPr>
          <p:spPr bwMode="auto">
            <a:xfrm>
              <a:off x="4377529" y="5301683"/>
              <a:ext cx="134938" cy="134938"/>
            </a:xfrm>
            <a:prstGeom prst="ellipse">
              <a:avLst/>
            </a:prstGeom>
            <a:solidFill>
              <a:srgbClr val="0066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000" b="1">
                <a:solidFill>
                  <a:srgbClr val="006550"/>
                </a:solidFill>
                <a:latin typeface="+mj-lt"/>
              </a:endParaRPr>
            </a:p>
          </p:txBody>
        </p:sp>
      </p:grpSp>
      <p:grpSp>
        <p:nvGrpSpPr>
          <p:cNvPr id="1025" name="Gruppieren 1024"/>
          <p:cNvGrpSpPr/>
          <p:nvPr/>
        </p:nvGrpSpPr>
        <p:grpSpPr>
          <a:xfrm>
            <a:off x="0" y="3709921"/>
            <a:ext cx="9145042" cy="1233553"/>
            <a:chOff x="0" y="3709921"/>
            <a:chExt cx="9145042" cy="1233553"/>
          </a:xfrm>
        </p:grpSpPr>
        <p:sp>
          <p:nvSpPr>
            <p:cNvPr id="81" name="Rechteck 80"/>
            <p:cNvSpPr/>
            <p:nvPr/>
          </p:nvSpPr>
          <p:spPr>
            <a:xfrm>
              <a:off x="0" y="3709921"/>
              <a:ext cx="9145042" cy="1233553"/>
            </a:xfrm>
            <a:prstGeom prst="rect">
              <a:avLst/>
            </a:prstGeom>
            <a:gradFill flip="none" rotWithShape="1">
              <a:gsLst>
                <a:gs pos="5000">
                  <a:schemeClr val="bg2">
                    <a:lumMod val="50000"/>
                  </a:schemeClr>
                </a:gs>
                <a:gs pos="85000">
                  <a:schemeClr val="bg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85" name="Gruppieren 84"/>
            <p:cNvGrpSpPr/>
            <p:nvPr/>
          </p:nvGrpSpPr>
          <p:grpSpPr>
            <a:xfrm>
              <a:off x="0" y="3901019"/>
              <a:ext cx="9144000" cy="851357"/>
              <a:chOff x="0" y="3909059"/>
              <a:chExt cx="9144000" cy="851357"/>
            </a:xfrm>
          </p:grpSpPr>
          <p:sp>
            <p:nvSpPr>
              <p:cNvPr id="61" name="Rechteck 60"/>
              <p:cNvSpPr/>
              <p:nvPr/>
            </p:nvSpPr>
            <p:spPr>
              <a:xfrm>
                <a:off x="0" y="3909059"/>
                <a:ext cx="9144000" cy="851357"/>
              </a:xfrm>
              <a:prstGeom prst="rect">
                <a:avLst/>
              </a:prstGeom>
              <a:gradFill flip="none" rotWithShape="1">
                <a:gsLst>
                  <a:gs pos="9000">
                    <a:schemeClr val="bg1"/>
                  </a:gs>
                  <a:gs pos="49000">
                    <a:srgbClr val="CCFFCC"/>
                  </a:gs>
                  <a:gs pos="83000">
                    <a:srgbClr val="586792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>
                  <a:latin typeface="+mj-lt"/>
                </a:endParaRPr>
              </a:p>
            </p:txBody>
          </p:sp>
          <p:pic>
            <p:nvPicPr>
              <p:cNvPr id="1030" name="Picture 6" descr="I:\Zusaetzlich extern gesicherte Daten\Sicherung Reiling - 2012\2012-05 - Praesentation Glasrecycling\Bildmaterial\+erde.jp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8633" y="3909059"/>
                <a:ext cx="2239437" cy="85135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64" name="Text Box 25"/>
            <p:cNvSpPr txBox="1">
              <a:spLocks noChangeArrowheads="1"/>
            </p:cNvSpPr>
            <p:nvPr/>
          </p:nvSpPr>
          <p:spPr bwMode="auto">
            <a:xfrm>
              <a:off x="4710904" y="4126642"/>
              <a:ext cx="376396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1800" b="1" smtClean="0">
                  <a:solidFill>
                    <a:srgbClr val="006550"/>
                  </a:solidFill>
                  <a:latin typeface="+mj-lt"/>
                </a:rPr>
                <a:t>Reducing CO</a:t>
              </a:r>
              <a:r>
                <a:rPr lang="de-DE" altLang="en-US" sz="1800" b="1" baseline="-25000" smtClean="0">
                  <a:solidFill>
                    <a:srgbClr val="006550"/>
                  </a:solidFill>
                  <a:latin typeface="+mj-lt"/>
                </a:rPr>
                <a:t>2</a:t>
              </a:r>
              <a:r>
                <a:rPr lang="de-DE" altLang="en-US" sz="1800" b="1" smtClean="0">
                  <a:solidFill>
                    <a:srgbClr val="006550"/>
                  </a:solidFill>
                  <a:latin typeface="+mj-lt"/>
                </a:rPr>
                <a:t>-emissions </a:t>
              </a:r>
              <a:endParaRPr lang="de-DE" altLang="en-US" sz="1800" b="1">
                <a:solidFill>
                  <a:srgbClr val="006550"/>
                </a:solidFill>
                <a:latin typeface="+mj-lt"/>
              </a:endParaRPr>
            </a:p>
          </p:txBody>
        </p:sp>
        <p:sp>
          <p:nvSpPr>
            <p:cNvPr id="65" name="Oval 26"/>
            <p:cNvSpPr>
              <a:spLocks noChangeArrowheads="1"/>
            </p:cNvSpPr>
            <p:nvPr/>
          </p:nvSpPr>
          <p:spPr bwMode="auto">
            <a:xfrm>
              <a:off x="4377529" y="4259228"/>
              <a:ext cx="134938" cy="134938"/>
            </a:xfrm>
            <a:prstGeom prst="ellipse">
              <a:avLst/>
            </a:prstGeom>
            <a:solidFill>
              <a:srgbClr val="0066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000" b="1">
                <a:solidFill>
                  <a:srgbClr val="006550"/>
                </a:solidFill>
                <a:latin typeface="+mj-lt"/>
              </a:endParaRPr>
            </a:p>
          </p:txBody>
        </p:sp>
      </p:grpSp>
      <p:grpSp>
        <p:nvGrpSpPr>
          <p:cNvPr id="1024" name="Gruppieren 1023"/>
          <p:cNvGrpSpPr/>
          <p:nvPr/>
        </p:nvGrpSpPr>
        <p:grpSpPr>
          <a:xfrm>
            <a:off x="-1042" y="2667467"/>
            <a:ext cx="9146084" cy="1233552"/>
            <a:chOff x="-1042" y="2667467"/>
            <a:chExt cx="9146084" cy="1233552"/>
          </a:xfrm>
        </p:grpSpPr>
        <p:sp>
          <p:nvSpPr>
            <p:cNvPr id="80" name="Rechteck 79"/>
            <p:cNvSpPr/>
            <p:nvPr/>
          </p:nvSpPr>
          <p:spPr>
            <a:xfrm>
              <a:off x="0" y="2667467"/>
              <a:ext cx="9145042" cy="1233552"/>
            </a:xfrm>
            <a:prstGeom prst="rect">
              <a:avLst/>
            </a:prstGeom>
            <a:gradFill flip="none" rotWithShape="1">
              <a:gsLst>
                <a:gs pos="5000">
                  <a:schemeClr val="bg2">
                    <a:lumMod val="50000"/>
                  </a:schemeClr>
                </a:gs>
                <a:gs pos="85000">
                  <a:schemeClr val="bg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86" name="Gruppieren 85"/>
            <p:cNvGrpSpPr/>
            <p:nvPr/>
          </p:nvGrpSpPr>
          <p:grpSpPr>
            <a:xfrm>
              <a:off x="-1042" y="2858564"/>
              <a:ext cx="9144000" cy="851357"/>
              <a:chOff x="-1042" y="2874792"/>
              <a:chExt cx="9144000" cy="851357"/>
            </a:xfrm>
          </p:grpSpPr>
          <p:sp>
            <p:nvSpPr>
              <p:cNvPr id="91" name="Rechteck 90"/>
              <p:cNvSpPr/>
              <p:nvPr/>
            </p:nvSpPr>
            <p:spPr>
              <a:xfrm>
                <a:off x="-1042" y="2874792"/>
                <a:ext cx="9144000" cy="851357"/>
              </a:xfrm>
              <a:prstGeom prst="rect">
                <a:avLst/>
              </a:prstGeom>
              <a:gradFill flip="none" rotWithShape="1">
                <a:gsLst>
                  <a:gs pos="9000">
                    <a:schemeClr val="bg1"/>
                  </a:gs>
                  <a:gs pos="49000">
                    <a:srgbClr val="CCFFCC"/>
                  </a:gs>
                  <a:gs pos="83000">
                    <a:srgbClr val="586792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>
                  <a:latin typeface="+mj-lt"/>
                </a:endParaRPr>
              </a:p>
            </p:txBody>
          </p:sp>
          <p:pic>
            <p:nvPicPr>
              <p:cNvPr id="1031" name="Picture 7" descr="I:\Zusaetzlich extern gesicherte Daten\Sicherung Reiling - 2012\2012-05 - Praesentation Glasrecycling\Bildmaterial\+sandgrube.jpg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7449" y="2885748"/>
                <a:ext cx="2210621" cy="8404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59" name="Text Box 25"/>
            <p:cNvSpPr txBox="1">
              <a:spLocks noChangeArrowheads="1"/>
            </p:cNvSpPr>
            <p:nvPr/>
          </p:nvSpPr>
          <p:spPr bwMode="auto">
            <a:xfrm>
              <a:off x="4710904" y="3084187"/>
              <a:ext cx="376396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1800" b="1" smtClean="0">
                  <a:solidFill>
                    <a:srgbClr val="006550"/>
                  </a:solidFill>
                  <a:latin typeface="+mj-lt"/>
                </a:rPr>
                <a:t>Conserving resources </a:t>
              </a:r>
              <a:endParaRPr lang="de-DE" altLang="en-US" sz="1800" b="1">
                <a:solidFill>
                  <a:srgbClr val="006550"/>
                </a:solidFill>
                <a:latin typeface="+mj-lt"/>
              </a:endParaRPr>
            </a:p>
          </p:txBody>
        </p:sp>
        <p:sp>
          <p:nvSpPr>
            <p:cNvPr id="60" name="Oval 26"/>
            <p:cNvSpPr>
              <a:spLocks noChangeArrowheads="1"/>
            </p:cNvSpPr>
            <p:nvPr/>
          </p:nvSpPr>
          <p:spPr bwMode="auto">
            <a:xfrm>
              <a:off x="4377529" y="3216773"/>
              <a:ext cx="134938" cy="134938"/>
            </a:xfrm>
            <a:prstGeom prst="ellipse">
              <a:avLst/>
            </a:prstGeom>
            <a:solidFill>
              <a:srgbClr val="0066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000" b="1">
                <a:solidFill>
                  <a:srgbClr val="006550"/>
                </a:solidFill>
                <a:latin typeface="+mj-lt"/>
              </a:endParaRPr>
            </a:p>
          </p:txBody>
        </p:sp>
      </p:grpSp>
      <p:sp>
        <p:nvSpPr>
          <p:cNvPr id="74" name="Textfeld 73"/>
          <p:cNvSpPr txBox="1"/>
          <p:nvPr/>
        </p:nvSpPr>
        <p:spPr>
          <a:xfrm>
            <a:off x="608355" y="5644266"/>
            <a:ext cx="1468807" cy="769441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r>
              <a:rPr lang="de-DE" sz="4400" b="1" smtClean="0">
                <a:solidFill>
                  <a:srgbClr val="CCFFCC"/>
                </a:solidFill>
                <a:latin typeface="Arial Rounded MT Bold" panose="020F0704030504030204" pitchFamily="34" charset="0"/>
              </a:rPr>
              <a:t>...</a:t>
            </a:r>
            <a:endParaRPr lang="en-GB" sz="4400" b="1">
              <a:solidFill>
                <a:srgbClr val="CCFFCC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0" y="1371600"/>
            <a:ext cx="9143999" cy="307777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de-DE" altLang="en-US" sz="1400" b="1" dirty="0" smtClean="0">
                <a:solidFill>
                  <a:srgbClr val="00488A"/>
                </a:solidFill>
                <a:latin typeface="+mj-lt"/>
              </a:rPr>
              <a:t>    </a:t>
            </a:r>
            <a:r>
              <a:rPr lang="de-DE" altLang="en-US" sz="1400" b="1" dirty="0" err="1" smtClean="0">
                <a:solidFill>
                  <a:srgbClr val="00488A"/>
                </a:solidFill>
                <a:latin typeface="+mj-lt"/>
              </a:rPr>
              <a:t>It</a:t>
            </a:r>
            <a:r>
              <a:rPr lang="de-DE" altLang="en-US" sz="1400" b="1" dirty="0" smtClean="0">
                <a:solidFill>
                  <a:srgbClr val="00488A"/>
                </a:solidFill>
                <a:latin typeface="+mj-lt"/>
              </a:rPr>
              <a:t> </a:t>
            </a:r>
            <a:r>
              <a:rPr lang="de-DE" altLang="en-US" sz="1400" b="1" dirty="0" err="1" smtClean="0">
                <a:solidFill>
                  <a:srgbClr val="00488A"/>
                </a:solidFill>
                <a:latin typeface="+mj-lt"/>
              </a:rPr>
              <a:t>protects</a:t>
            </a:r>
            <a:r>
              <a:rPr lang="de-DE" altLang="en-US" sz="1400" b="1" dirty="0" smtClean="0">
                <a:solidFill>
                  <a:srgbClr val="00488A"/>
                </a:solidFill>
                <a:latin typeface="+mj-lt"/>
              </a:rPr>
              <a:t> </a:t>
            </a:r>
            <a:r>
              <a:rPr lang="de-DE" altLang="en-US" sz="1400" b="1" dirty="0" err="1" smtClean="0">
                <a:solidFill>
                  <a:srgbClr val="00488A"/>
                </a:solidFill>
                <a:latin typeface="+mj-lt"/>
              </a:rPr>
              <a:t>the</a:t>
            </a:r>
            <a:r>
              <a:rPr lang="de-DE" altLang="en-US" sz="1400" b="1" dirty="0" smtClean="0">
                <a:solidFill>
                  <a:srgbClr val="00488A"/>
                </a:solidFill>
                <a:latin typeface="+mj-lt"/>
              </a:rPr>
              <a:t> </a:t>
            </a:r>
            <a:r>
              <a:rPr lang="de-DE" altLang="en-US" sz="1400" b="1" dirty="0" err="1" smtClean="0">
                <a:solidFill>
                  <a:srgbClr val="00488A"/>
                </a:solidFill>
                <a:latin typeface="+mj-lt"/>
              </a:rPr>
              <a:t>environment</a:t>
            </a:r>
            <a:r>
              <a:rPr lang="de-DE" altLang="en-US" sz="1400" b="1" dirty="0" smtClean="0">
                <a:solidFill>
                  <a:srgbClr val="00488A"/>
                </a:solidFill>
                <a:latin typeface="+mj-lt"/>
              </a:rPr>
              <a:t> </a:t>
            </a:r>
            <a:r>
              <a:rPr lang="de-DE" altLang="en-US" sz="1400" b="1" dirty="0">
                <a:solidFill>
                  <a:srgbClr val="00488A"/>
                </a:solidFill>
                <a:latin typeface="+mj-lt"/>
              </a:rPr>
              <a:t>!  </a:t>
            </a:r>
          </a:p>
        </p:txBody>
      </p:sp>
    </p:spTree>
    <p:extLst>
      <p:ext uri="{BB962C8B-B14F-4D97-AF65-F5344CB8AC3E}">
        <p14:creationId xmlns:p14="http://schemas.microsoft.com/office/powerpoint/2010/main" val="269194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rafik 3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3" name="Textfeld 42"/>
          <p:cNvSpPr txBox="1"/>
          <p:nvPr/>
        </p:nvSpPr>
        <p:spPr>
          <a:xfrm>
            <a:off x="0" y="0"/>
            <a:ext cx="9144000" cy="216000"/>
          </a:xfrm>
          <a:prstGeom prst="rect">
            <a:avLst/>
          </a:prstGeom>
          <a:gradFill>
            <a:gsLst>
              <a:gs pos="16000">
                <a:srgbClr val="006550"/>
              </a:gs>
              <a:gs pos="69000">
                <a:schemeClr val="bg1"/>
              </a:gs>
            </a:gsLst>
            <a:lin ang="10800000" scaled="1"/>
          </a:gradFill>
        </p:spPr>
        <p:txBody>
          <a:bodyPr wrap="square" rtlCol="0" anchor="ctr">
            <a:noAutofit/>
          </a:bodyPr>
          <a:lstStyle/>
          <a:p>
            <a:pPr algn="r"/>
            <a:r>
              <a:rPr lang="de-DE" sz="1200" b="1" smtClean="0">
                <a:solidFill>
                  <a:schemeClr val="bg1"/>
                </a:solidFill>
              </a:rPr>
              <a:t>Why flatglass recycling ?</a:t>
            </a:r>
            <a:endParaRPr lang="en-GB" sz="1200" b="1">
              <a:solidFill>
                <a:schemeClr val="bg1"/>
              </a:solidFill>
            </a:endParaRPr>
          </a:p>
        </p:txBody>
      </p:sp>
      <p:sp>
        <p:nvSpPr>
          <p:cNvPr id="33" name="Textfeld 32"/>
          <p:cNvSpPr txBox="1"/>
          <p:nvPr/>
        </p:nvSpPr>
        <p:spPr>
          <a:xfrm>
            <a:off x="3505199" y="438692"/>
            <a:ext cx="5637759" cy="415498"/>
          </a:xfrm>
          <a:prstGeom prst="rect">
            <a:avLst/>
          </a:prstGeom>
          <a:gradFill flip="none" rotWithShape="1">
            <a:gsLst>
              <a:gs pos="0">
                <a:srgbClr val="FFFFCC"/>
              </a:gs>
              <a:gs pos="100000">
                <a:schemeClr val="bg1"/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de-DE" sz="2100" b="1" smtClean="0">
                <a:solidFill>
                  <a:srgbClr val="960000"/>
                </a:solidFill>
              </a:rPr>
              <a:t> FLATGLASS RECYCLING makes SENSE !</a:t>
            </a:r>
            <a:endParaRPr lang="en-GB" sz="2100" b="1">
              <a:solidFill>
                <a:srgbClr val="960000"/>
              </a:solidFill>
            </a:endParaRPr>
          </a:p>
        </p:txBody>
      </p:sp>
      <p:grpSp>
        <p:nvGrpSpPr>
          <p:cNvPr id="95" name="Gruppieren 94"/>
          <p:cNvGrpSpPr/>
          <p:nvPr/>
        </p:nvGrpSpPr>
        <p:grpSpPr>
          <a:xfrm>
            <a:off x="-1042" y="1371600"/>
            <a:ext cx="9145042" cy="1295866"/>
            <a:chOff x="-1042" y="1371600"/>
            <a:chExt cx="9145042" cy="1295866"/>
          </a:xfrm>
        </p:grpSpPr>
        <p:sp>
          <p:nvSpPr>
            <p:cNvPr id="73" name="Rechteck 72"/>
            <p:cNvSpPr/>
            <p:nvPr/>
          </p:nvSpPr>
          <p:spPr>
            <a:xfrm>
              <a:off x="-1042" y="1371600"/>
              <a:ext cx="9145042" cy="1295866"/>
            </a:xfrm>
            <a:prstGeom prst="rect">
              <a:avLst/>
            </a:prstGeom>
            <a:gradFill flip="none" rotWithShape="1">
              <a:gsLst>
                <a:gs pos="5000">
                  <a:schemeClr val="bg2">
                    <a:lumMod val="50000"/>
                  </a:schemeClr>
                </a:gs>
                <a:gs pos="85000">
                  <a:schemeClr val="bg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87" name="Gruppieren 86"/>
            <p:cNvGrpSpPr/>
            <p:nvPr/>
          </p:nvGrpSpPr>
          <p:grpSpPr>
            <a:xfrm>
              <a:off x="-1042" y="1816109"/>
              <a:ext cx="9144000" cy="851357"/>
              <a:chOff x="-1042" y="1816109"/>
              <a:chExt cx="9144000" cy="851357"/>
            </a:xfrm>
          </p:grpSpPr>
          <p:sp>
            <p:nvSpPr>
              <p:cNvPr id="56" name="Rechteck 55"/>
              <p:cNvSpPr/>
              <p:nvPr/>
            </p:nvSpPr>
            <p:spPr>
              <a:xfrm>
                <a:off x="-1042" y="1816109"/>
                <a:ext cx="9144000" cy="851357"/>
              </a:xfrm>
              <a:prstGeom prst="rect">
                <a:avLst/>
              </a:prstGeom>
              <a:gradFill flip="none" rotWithShape="1">
                <a:gsLst>
                  <a:gs pos="9000">
                    <a:schemeClr val="bg1"/>
                  </a:gs>
                  <a:gs pos="49000">
                    <a:srgbClr val="F9E2B5"/>
                  </a:gs>
                  <a:gs pos="83000">
                    <a:srgbClr val="586792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>
                  <a:latin typeface="+mj-lt"/>
                </a:endParaRPr>
              </a:p>
            </p:txBody>
          </p:sp>
          <p:pic>
            <p:nvPicPr>
              <p:cNvPr id="1028" name="Picture 4" descr="I:\Zusaetzlich extern gesicherte Daten\Sicherung Reiling - 2012\2012-05 - Praesentation Glasrecycling\Bildmaterial\+brenner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8628" y="1816109"/>
                <a:ext cx="2239443" cy="85135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5" name="Text Box 25"/>
            <p:cNvSpPr txBox="1">
              <a:spLocks noChangeArrowheads="1"/>
            </p:cNvSpPr>
            <p:nvPr/>
          </p:nvSpPr>
          <p:spPr bwMode="auto">
            <a:xfrm>
              <a:off x="4710904" y="2041732"/>
              <a:ext cx="376396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e-DE" altLang="en-US" sz="1800" b="1" err="1" smtClean="0">
                  <a:solidFill>
                    <a:srgbClr val="006550"/>
                  </a:solidFill>
                  <a:latin typeface="+mj-lt"/>
                </a:rPr>
                <a:t>Saving</a:t>
              </a:r>
              <a:r>
                <a:rPr lang="de-DE" altLang="en-US" sz="1800" b="1" smtClean="0">
                  <a:solidFill>
                    <a:srgbClr val="006550"/>
                  </a:solidFill>
                  <a:latin typeface="+mj-lt"/>
                </a:rPr>
                <a:t> energy ...costs ! </a:t>
              </a:r>
              <a:endParaRPr lang="de-DE" altLang="en-US" sz="1800" b="1">
                <a:solidFill>
                  <a:srgbClr val="006550"/>
                </a:solidFill>
                <a:latin typeface="+mj-lt"/>
              </a:endParaRPr>
            </a:p>
          </p:txBody>
        </p:sp>
        <p:sp>
          <p:nvSpPr>
            <p:cNvPr id="6" name="Oval 26"/>
            <p:cNvSpPr>
              <a:spLocks noChangeArrowheads="1"/>
            </p:cNvSpPr>
            <p:nvPr/>
          </p:nvSpPr>
          <p:spPr bwMode="auto">
            <a:xfrm>
              <a:off x="4377529" y="2174318"/>
              <a:ext cx="134938" cy="134938"/>
            </a:xfrm>
            <a:prstGeom prst="ellipse">
              <a:avLst/>
            </a:prstGeom>
            <a:solidFill>
              <a:srgbClr val="0066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000" b="1">
                <a:solidFill>
                  <a:srgbClr val="006550"/>
                </a:solidFill>
                <a:latin typeface="+mj-lt"/>
              </a:endParaRPr>
            </a:p>
          </p:txBody>
        </p:sp>
      </p:grp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0" y="1371600"/>
            <a:ext cx="9143999" cy="307777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de-DE" altLang="en-US" sz="1400" b="1" smtClean="0">
                <a:solidFill>
                  <a:srgbClr val="00488A"/>
                </a:solidFill>
                <a:latin typeface="+mj-lt"/>
              </a:rPr>
              <a:t>    It helps economy </a:t>
            </a:r>
            <a:r>
              <a:rPr lang="de-DE" altLang="en-US" sz="1400" b="1">
                <a:solidFill>
                  <a:srgbClr val="00488A"/>
                </a:solidFill>
                <a:latin typeface="+mj-lt"/>
              </a:rPr>
              <a:t>!  </a:t>
            </a:r>
          </a:p>
        </p:txBody>
      </p:sp>
      <p:grpSp>
        <p:nvGrpSpPr>
          <p:cNvPr id="3" name="Gruppieren 2"/>
          <p:cNvGrpSpPr/>
          <p:nvPr/>
        </p:nvGrpSpPr>
        <p:grpSpPr>
          <a:xfrm>
            <a:off x="-1042" y="4752376"/>
            <a:ext cx="9145042" cy="1736889"/>
            <a:chOff x="-1042" y="4752376"/>
            <a:chExt cx="9145042" cy="1736889"/>
          </a:xfrm>
        </p:grpSpPr>
        <p:grpSp>
          <p:nvGrpSpPr>
            <p:cNvPr id="1032" name="Gruppieren 1031"/>
            <p:cNvGrpSpPr/>
            <p:nvPr/>
          </p:nvGrpSpPr>
          <p:grpSpPr>
            <a:xfrm>
              <a:off x="-1042" y="4752376"/>
              <a:ext cx="9145042" cy="1736889"/>
              <a:chOff x="-1042" y="4752376"/>
              <a:chExt cx="9145042" cy="1736889"/>
            </a:xfrm>
          </p:grpSpPr>
          <p:sp>
            <p:nvSpPr>
              <p:cNvPr id="82" name="Rechteck 81"/>
              <p:cNvSpPr/>
              <p:nvPr/>
            </p:nvSpPr>
            <p:spPr>
              <a:xfrm>
                <a:off x="-1042" y="4752376"/>
                <a:ext cx="9145042" cy="1736889"/>
              </a:xfrm>
              <a:prstGeom prst="rect">
                <a:avLst/>
              </a:prstGeom>
              <a:gradFill flip="none" rotWithShape="1">
                <a:gsLst>
                  <a:gs pos="5000">
                    <a:schemeClr val="bg2">
                      <a:lumMod val="50000"/>
                    </a:schemeClr>
                  </a:gs>
                  <a:gs pos="85000">
                    <a:schemeClr val="bg1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6" name="Rechteck 65"/>
              <p:cNvSpPr/>
              <p:nvPr/>
            </p:nvSpPr>
            <p:spPr>
              <a:xfrm>
                <a:off x="0" y="4943474"/>
                <a:ext cx="9144000" cy="851357"/>
              </a:xfrm>
              <a:prstGeom prst="rect">
                <a:avLst/>
              </a:prstGeom>
              <a:gradFill flip="none" rotWithShape="1">
                <a:gsLst>
                  <a:gs pos="9000">
                    <a:schemeClr val="bg1"/>
                  </a:gs>
                  <a:gs pos="49000">
                    <a:srgbClr val="F9E2B5"/>
                  </a:gs>
                  <a:gs pos="83000">
                    <a:srgbClr val="586792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>
                  <a:latin typeface="+mj-lt"/>
                </a:endParaRPr>
              </a:p>
            </p:txBody>
          </p:sp>
          <p:sp>
            <p:nvSpPr>
              <p:cNvPr id="69" name="Text Box 25"/>
              <p:cNvSpPr txBox="1">
                <a:spLocks noChangeArrowheads="1"/>
              </p:cNvSpPr>
              <p:nvPr/>
            </p:nvSpPr>
            <p:spPr bwMode="auto">
              <a:xfrm>
                <a:off x="4710904" y="5169097"/>
                <a:ext cx="428069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1800" b="1" smtClean="0">
                    <a:solidFill>
                      <a:srgbClr val="006550"/>
                    </a:solidFill>
                    <a:latin typeface="+mj-lt"/>
                  </a:rPr>
                  <a:t>Extending the lifetime of furnaces !</a:t>
                </a:r>
                <a:endParaRPr lang="de-DE" altLang="en-US" sz="1800" b="1">
                  <a:solidFill>
                    <a:srgbClr val="006550"/>
                  </a:solidFill>
                  <a:latin typeface="+mj-lt"/>
                </a:endParaRPr>
              </a:p>
            </p:txBody>
          </p:sp>
          <p:sp>
            <p:nvSpPr>
              <p:cNvPr id="70" name="Oval 26"/>
              <p:cNvSpPr>
                <a:spLocks noChangeArrowheads="1"/>
              </p:cNvSpPr>
              <p:nvPr/>
            </p:nvSpPr>
            <p:spPr bwMode="auto">
              <a:xfrm>
                <a:off x="4377529" y="5301683"/>
                <a:ext cx="134938" cy="134938"/>
              </a:xfrm>
              <a:prstGeom prst="ellipse">
                <a:avLst/>
              </a:prstGeom>
              <a:solidFill>
                <a:srgbClr val="0066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2000" b="1">
                  <a:solidFill>
                    <a:srgbClr val="006550"/>
                  </a:solidFill>
                  <a:latin typeface="+mj-lt"/>
                </a:endParaRPr>
              </a:p>
            </p:txBody>
          </p:sp>
        </p:grpSp>
        <p:pic>
          <p:nvPicPr>
            <p:cNvPr id="2051" name="Picture 3" descr="I:\Zusaetzlich extern gesicherte Daten\Sicherung Reiling - 2012\2012-05 - Praesentation Glasrecycling\Bildmaterial\+glaswanne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8628" y="4943474"/>
              <a:ext cx="2239442" cy="8513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Gruppieren 6"/>
          <p:cNvGrpSpPr/>
          <p:nvPr/>
        </p:nvGrpSpPr>
        <p:grpSpPr>
          <a:xfrm>
            <a:off x="-1042" y="2667467"/>
            <a:ext cx="9146084" cy="1233552"/>
            <a:chOff x="-1042" y="2667467"/>
            <a:chExt cx="9146084" cy="1233552"/>
          </a:xfrm>
        </p:grpSpPr>
        <p:grpSp>
          <p:nvGrpSpPr>
            <p:cNvPr id="1024" name="Gruppieren 1023"/>
            <p:cNvGrpSpPr/>
            <p:nvPr/>
          </p:nvGrpSpPr>
          <p:grpSpPr>
            <a:xfrm>
              <a:off x="-1042" y="2667467"/>
              <a:ext cx="9146084" cy="1233552"/>
              <a:chOff x="-1042" y="2667467"/>
              <a:chExt cx="9146084" cy="1233552"/>
            </a:xfrm>
          </p:grpSpPr>
          <p:sp>
            <p:nvSpPr>
              <p:cNvPr id="80" name="Rechteck 79"/>
              <p:cNvSpPr/>
              <p:nvPr/>
            </p:nvSpPr>
            <p:spPr>
              <a:xfrm>
                <a:off x="0" y="2667467"/>
                <a:ext cx="9145042" cy="1233552"/>
              </a:xfrm>
              <a:prstGeom prst="rect">
                <a:avLst/>
              </a:prstGeom>
              <a:gradFill flip="none" rotWithShape="1">
                <a:gsLst>
                  <a:gs pos="5000">
                    <a:schemeClr val="bg2">
                      <a:lumMod val="50000"/>
                    </a:schemeClr>
                  </a:gs>
                  <a:gs pos="85000">
                    <a:schemeClr val="bg1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1" name="Rechteck 90"/>
              <p:cNvSpPr/>
              <p:nvPr/>
            </p:nvSpPr>
            <p:spPr>
              <a:xfrm>
                <a:off x="-1042" y="2858564"/>
                <a:ext cx="9144000" cy="851357"/>
              </a:xfrm>
              <a:prstGeom prst="rect">
                <a:avLst/>
              </a:prstGeom>
              <a:gradFill flip="none" rotWithShape="1">
                <a:gsLst>
                  <a:gs pos="9000">
                    <a:schemeClr val="bg1"/>
                  </a:gs>
                  <a:gs pos="49000">
                    <a:srgbClr val="F9E2B5"/>
                  </a:gs>
                  <a:gs pos="83000">
                    <a:srgbClr val="586792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>
                  <a:latin typeface="+mj-lt"/>
                </a:endParaRPr>
              </a:p>
            </p:txBody>
          </p:sp>
          <p:sp>
            <p:nvSpPr>
              <p:cNvPr id="59" name="Text Box 25"/>
              <p:cNvSpPr txBox="1">
                <a:spLocks noChangeArrowheads="1"/>
              </p:cNvSpPr>
              <p:nvPr/>
            </p:nvSpPr>
            <p:spPr bwMode="auto">
              <a:xfrm>
                <a:off x="4710904" y="3084187"/>
                <a:ext cx="3763963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1800" b="1" smtClean="0">
                    <a:solidFill>
                      <a:srgbClr val="006550"/>
                    </a:solidFill>
                    <a:latin typeface="+mj-lt"/>
                  </a:rPr>
                  <a:t>Reducing emission ...costs ! </a:t>
                </a:r>
                <a:endParaRPr lang="de-DE" altLang="en-US" sz="1800" b="1">
                  <a:solidFill>
                    <a:srgbClr val="006550"/>
                  </a:solidFill>
                  <a:latin typeface="+mj-lt"/>
                </a:endParaRPr>
              </a:p>
            </p:txBody>
          </p:sp>
          <p:sp>
            <p:nvSpPr>
              <p:cNvPr id="60" name="Oval 26"/>
              <p:cNvSpPr>
                <a:spLocks noChangeArrowheads="1"/>
              </p:cNvSpPr>
              <p:nvPr/>
            </p:nvSpPr>
            <p:spPr bwMode="auto">
              <a:xfrm>
                <a:off x="4377529" y="3216773"/>
                <a:ext cx="134938" cy="134938"/>
              </a:xfrm>
              <a:prstGeom prst="ellipse">
                <a:avLst/>
              </a:prstGeom>
              <a:solidFill>
                <a:srgbClr val="0066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2000" b="1">
                  <a:solidFill>
                    <a:srgbClr val="006550"/>
                  </a:solidFill>
                  <a:latin typeface="+mj-lt"/>
                </a:endParaRPr>
              </a:p>
            </p:txBody>
          </p:sp>
        </p:grpSp>
        <p:pic>
          <p:nvPicPr>
            <p:cNvPr id="39" name="Picture 24" descr="+emissionen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8628" y="2858563"/>
              <a:ext cx="2239442" cy="851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4" name="Textfeld 73"/>
          <p:cNvSpPr txBox="1"/>
          <p:nvPr/>
        </p:nvSpPr>
        <p:spPr>
          <a:xfrm>
            <a:off x="608355" y="5644266"/>
            <a:ext cx="1468807" cy="769441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r>
              <a:rPr lang="de-DE" sz="4400" b="1" smtClean="0">
                <a:solidFill>
                  <a:srgbClr val="FBD281"/>
                </a:solidFill>
                <a:latin typeface="Arial Rounded MT Bold" panose="020F0704030504030204" pitchFamily="34" charset="0"/>
              </a:rPr>
              <a:t>...</a:t>
            </a:r>
            <a:endParaRPr lang="en-GB" sz="4400" b="1">
              <a:solidFill>
                <a:srgbClr val="FBD281"/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10" name="Gruppieren 9"/>
          <p:cNvGrpSpPr/>
          <p:nvPr/>
        </p:nvGrpSpPr>
        <p:grpSpPr>
          <a:xfrm>
            <a:off x="0" y="3709921"/>
            <a:ext cx="9145042" cy="1233553"/>
            <a:chOff x="0" y="3709921"/>
            <a:chExt cx="9145042" cy="1233553"/>
          </a:xfrm>
        </p:grpSpPr>
        <p:grpSp>
          <p:nvGrpSpPr>
            <p:cNvPr id="1025" name="Gruppieren 1024"/>
            <p:cNvGrpSpPr/>
            <p:nvPr/>
          </p:nvGrpSpPr>
          <p:grpSpPr>
            <a:xfrm>
              <a:off x="0" y="3709921"/>
              <a:ext cx="9145042" cy="1233553"/>
              <a:chOff x="0" y="3709921"/>
              <a:chExt cx="9145042" cy="1233553"/>
            </a:xfrm>
          </p:grpSpPr>
          <p:sp>
            <p:nvSpPr>
              <p:cNvPr id="81" name="Rechteck 80"/>
              <p:cNvSpPr/>
              <p:nvPr/>
            </p:nvSpPr>
            <p:spPr>
              <a:xfrm>
                <a:off x="0" y="3709921"/>
                <a:ext cx="9145042" cy="1233553"/>
              </a:xfrm>
              <a:prstGeom prst="rect">
                <a:avLst/>
              </a:prstGeom>
              <a:gradFill flip="none" rotWithShape="1">
                <a:gsLst>
                  <a:gs pos="5000">
                    <a:schemeClr val="bg2">
                      <a:lumMod val="50000"/>
                    </a:schemeClr>
                  </a:gs>
                  <a:gs pos="85000">
                    <a:schemeClr val="bg1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1" name="Rechteck 60"/>
              <p:cNvSpPr/>
              <p:nvPr/>
            </p:nvSpPr>
            <p:spPr>
              <a:xfrm>
                <a:off x="0" y="3901019"/>
                <a:ext cx="9144000" cy="851357"/>
              </a:xfrm>
              <a:prstGeom prst="rect">
                <a:avLst/>
              </a:prstGeom>
              <a:gradFill flip="none" rotWithShape="1">
                <a:gsLst>
                  <a:gs pos="9000">
                    <a:schemeClr val="bg1"/>
                  </a:gs>
                  <a:gs pos="49000">
                    <a:srgbClr val="F9E2B5"/>
                  </a:gs>
                  <a:gs pos="83000">
                    <a:srgbClr val="586792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>
                  <a:latin typeface="+mj-lt"/>
                </a:endParaRPr>
              </a:p>
            </p:txBody>
          </p:sp>
          <p:sp>
            <p:nvSpPr>
              <p:cNvPr id="64" name="Text Box 25"/>
              <p:cNvSpPr txBox="1">
                <a:spLocks noChangeArrowheads="1"/>
              </p:cNvSpPr>
              <p:nvPr/>
            </p:nvSpPr>
            <p:spPr bwMode="auto">
              <a:xfrm>
                <a:off x="4710904" y="4126642"/>
                <a:ext cx="3763963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de-DE" altLang="en-US" sz="1800" b="1" smtClean="0">
                    <a:solidFill>
                      <a:srgbClr val="006550"/>
                    </a:solidFill>
                    <a:latin typeface="+mj-lt"/>
                  </a:rPr>
                  <a:t>Increasing productivity </a:t>
                </a:r>
                <a:r>
                  <a:rPr lang="de-DE" altLang="en-US" sz="1600" smtClean="0">
                    <a:solidFill>
                      <a:srgbClr val="006550"/>
                    </a:solidFill>
                    <a:latin typeface="+mj-lt"/>
                  </a:rPr>
                  <a:t>(„pull“)</a:t>
                </a:r>
                <a:r>
                  <a:rPr lang="de-DE" altLang="en-US" sz="1800" b="1" smtClean="0">
                    <a:solidFill>
                      <a:srgbClr val="006550"/>
                    </a:solidFill>
                    <a:latin typeface="+mj-lt"/>
                  </a:rPr>
                  <a:t> ! </a:t>
                </a:r>
                <a:endParaRPr lang="de-DE" altLang="en-US" sz="1800" b="1">
                  <a:solidFill>
                    <a:srgbClr val="006550"/>
                  </a:solidFill>
                  <a:latin typeface="+mj-lt"/>
                </a:endParaRPr>
              </a:p>
            </p:txBody>
          </p:sp>
          <p:sp>
            <p:nvSpPr>
              <p:cNvPr id="65" name="Oval 26"/>
              <p:cNvSpPr>
                <a:spLocks noChangeArrowheads="1"/>
              </p:cNvSpPr>
              <p:nvPr/>
            </p:nvSpPr>
            <p:spPr bwMode="auto">
              <a:xfrm>
                <a:off x="4377529" y="4259228"/>
                <a:ext cx="134938" cy="134938"/>
              </a:xfrm>
              <a:prstGeom prst="ellipse">
                <a:avLst/>
              </a:prstGeom>
              <a:solidFill>
                <a:srgbClr val="0066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2000" b="1">
                  <a:solidFill>
                    <a:srgbClr val="006550"/>
                  </a:solidFill>
                  <a:latin typeface="+mj-lt"/>
                </a:endParaRPr>
              </a:p>
            </p:txBody>
          </p:sp>
        </p:grpSp>
        <p:pic>
          <p:nvPicPr>
            <p:cNvPr id="9" name="Grafik 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628" y="3905867"/>
              <a:ext cx="2239442" cy="8465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38715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Grafik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2" name="Grafik 8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49127"/>
            <a:ext cx="9144000" cy="3657600"/>
          </a:xfrm>
          <a:prstGeom prst="rect">
            <a:avLst/>
          </a:prstGeom>
        </p:spPr>
      </p:pic>
      <p:grpSp>
        <p:nvGrpSpPr>
          <p:cNvPr id="4" name="Gruppieren 3"/>
          <p:cNvGrpSpPr/>
          <p:nvPr/>
        </p:nvGrpSpPr>
        <p:grpSpPr>
          <a:xfrm>
            <a:off x="3177678" y="762472"/>
            <a:ext cx="5585156" cy="2962554"/>
            <a:chOff x="3177678" y="762472"/>
            <a:chExt cx="5585156" cy="2962554"/>
          </a:xfrm>
        </p:grpSpPr>
        <p:sp>
          <p:nvSpPr>
            <p:cNvPr id="68" name="Text Box 4"/>
            <p:cNvSpPr txBox="1">
              <a:spLocks noChangeArrowheads="1"/>
            </p:cNvSpPr>
            <p:nvPr/>
          </p:nvSpPr>
          <p:spPr bwMode="auto">
            <a:xfrm>
              <a:off x="3178114" y="762472"/>
              <a:ext cx="5459412" cy="1581373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F1F3"/>
                </a:gs>
              </a:gsLst>
              <a:lin ang="16200000" scaled="1"/>
              <a:tileRect/>
            </a:gradFill>
            <a:ln>
              <a:noFill/>
            </a:ln>
            <a:effectLst/>
            <a:extLst/>
          </p:spPr>
          <p:txBody>
            <a:bodyPr/>
            <a:lstStyle/>
            <a:p>
              <a:pPr algn="r">
                <a:spcBef>
                  <a:spcPct val="50000"/>
                </a:spcBef>
              </a:pPr>
              <a:endParaRPr lang="de-DE" altLang="en-US" sz="2000" b="1">
                <a:solidFill>
                  <a:schemeClr val="accent2"/>
                </a:solidFill>
              </a:endParaRPr>
            </a:p>
          </p:txBody>
        </p:sp>
        <p:sp>
          <p:nvSpPr>
            <p:cNvPr id="16" name="Text Box 4"/>
            <p:cNvSpPr txBox="1">
              <a:spLocks noChangeArrowheads="1"/>
            </p:cNvSpPr>
            <p:nvPr/>
          </p:nvSpPr>
          <p:spPr bwMode="auto">
            <a:xfrm>
              <a:off x="3177678" y="762472"/>
              <a:ext cx="5585156" cy="444500"/>
            </a:xfrm>
            <a:prstGeom prst="rect">
              <a:avLst/>
            </a:prstGeom>
            <a:gradFill flip="none" rotWithShape="1">
              <a:gsLst>
                <a:gs pos="0">
                  <a:srgbClr val="79BEC5">
                    <a:shade val="30000"/>
                    <a:satMod val="115000"/>
                  </a:srgbClr>
                </a:gs>
                <a:gs pos="50000">
                  <a:srgbClr val="79BEC5">
                    <a:shade val="67500"/>
                    <a:satMod val="115000"/>
                  </a:srgbClr>
                </a:gs>
                <a:gs pos="100000">
                  <a:srgbClr val="79BEC5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/>
            <a:extLst/>
          </p:spPr>
          <p:txBody>
            <a:bodyPr/>
            <a:lstStyle/>
            <a:p>
              <a:pPr>
                <a:spcBef>
                  <a:spcPct val="50000"/>
                </a:spcBef>
              </a:pPr>
              <a:r>
                <a:rPr lang="de-DE" altLang="en-US" sz="2000" b="1">
                  <a:solidFill>
                    <a:schemeClr val="bg1"/>
                  </a:solidFill>
                </a:rPr>
                <a:t>  </a:t>
              </a:r>
              <a:r>
                <a:rPr lang="de-DE" altLang="en-US" sz="2000" b="1" smtClean="0">
                  <a:solidFill>
                    <a:schemeClr val="bg1"/>
                  </a:solidFill>
                </a:rPr>
                <a:t>CLEAN FLOAT </a:t>
              </a:r>
              <a:r>
                <a:rPr lang="de-DE" altLang="en-US" sz="2000" b="1">
                  <a:solidFill>
                    <a:schemeClr val="bg1"/>
                  </a:solidFill>
                </a:rPr>
                <a:t>GLASS </a:t>
              </a:r>
            </a:p>
          </p:txBody>
        </p:sp>
        <p:pic>
          <p:nvPicPr>
            <p:cNvPr id="1026" name="Picture 2" descr="I:\T-Pohl - Zusatzdateien + Archiv\10 -  PROJEKTE\2008-01 - PV-Recycling\PV-Cycle\conference-2010-Berlin\fg01-float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63878" y="762472"/>
              <a:ext cx="1698956" cy="2962554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5" name="Gruppieren 14"/>
            <p:cNvGrpSpPr/>
            <p:nvPr/>
          </p:nvGrpSpPr>
          <p:grpSpPr>
            <a:xfrm>
              <a:off x="3478108" y="1206972"/>
              <a:ext cx="3760456" cy="307777"/>
              <a:chOff x="3326144" y="1131469"/>
              <a:chExt cx="3760456" cy="307777"/>
            </a:xfrm>
          </p:grpSpPr>
          <p:sp>
            <p:nvSpPr>
              <p:cNvPr id="3" name="Textfeld 2"/>
              <p:cNvSpPr txBox="1"/>
              <p:nvPr/>
            </p:nvSpPr>
            <p:spPr>
              <a:xfrm>
                <a:off x="3429000" y="1131469"/>
                <a:ext cx="36576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400" err="1" smtClean="0">
                    <a:solidFill>
                      <a:srgbClr val="006550"/>
                    </a:solidFill>
                  </a:rPr>
                  <a:t>Pre-consumer</a:t>
                </a:r>
                <a:r>
                  <a:rPr lang="de-DE" sz="1400" smtClean="0">
                    <a:solidFill>
                      <a:srgbClr val="006550"/>
                    </a:solidFill>
                  </a:rPr>
                  <a:t> </a:t>
                </a:r>
                <a:r>
                  <a:rPr lang="de-DE" sz="1400" err="1" smtClean="0">
                    <a:solidFill>
                      <a:srgbClr val="006550"/>
                    </a:solidFill>
                  </a:rPr>
                  <a:t>glass</a:t>
                </a:r>
                <a:r>
                  <a:rPr lang="de-DE" sz="1400" smtClean="0">
                    <a:solidFill>
                      <a:srgbClr val="006550"/>
                    </a:solidFill>
                  </a:rPr>
                  <a:t> </a:t>
                </a:r>
                <a:r>
                  <a:rPr lang="de-DE" sz="1400" err="1" smtClean="0">
                    <a:solidFill>
                      <a:srgbClr val="006550"/>
                    </a:solidFill>
                  </a:rPr>
                  <a:t>waste</a:t>
                </a:r>
                <a:endParaRPr lang="en-GB" sz="1400">
                  <a:solidFill>
                    <a:srgbClr val="006550"/>
                  </a:solidFill>
                </a:endParaRPr>
              </a:p>
            </p:txBody>
          </p:sp>
          <p:sp>
            <p:nvSpPr>
              <p:cNvPr id="20" name="Oval 26"/>
              <p:cNvSpPr>
                <a:spLocks noChangeArrowheads="1"/>
              </p:cNvSpPr>
              <p:nvPr/>
            </p:nvSpPr>
            <p:spPr bwMode="auto">
              <a:xfrm>
                <a:off x="3326144" y="1251622"/>
                <a:ext cx="67469" cy="67469"/>
              </a:xfrm>
              <a:prstGeom prst="ellipse">
                <a:avLst/>
              </a:prstGeom>
              <a:solidFill>
                <a:srgbClr val="0066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b="0">
                  <a:solidFill>
                    <a:srgbClr val="006550"/>
                  </a:solidFill>
                </a:endParaRPr>
              </a:p>
            </p:txBody>
          </p:sp>
        </p:grpSp>
        <p:grpSp>
          <p:nvGrpSpPr>
            <p:cNvPr id="22" name="Gruppieren 21"/>
            <p:cNvGrpSpPr/>
            <p:nvPr/>
          </p:nvGrpSpPr>
          <p:grpSpPr>
            <a:xfrm>
              <a:off x="3478108" y="1564287"/>
              <a:ext cx="3760456" cy="307777"/>
              <a:chOff x="3326144" y="1131469"/>
              <a:chExt cx="3760456" cy="307777"/>
            </a:xfrm>
          </p:grpSpPr>
          <p:sp>
            <p:nvSpPr>
              <p:cNvPr id="23" name="Textfeld 22"/>
              <p:cNvSpPr txBox="1"/>
              <p:nvPr/>
            </p:nvSpPr>
            <p:spPr>
              <a:xfrm>
                <a:off x="3429000" y="1131469"/>
                <a:ext cx="36576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400" smtClean="0">
                    <a:solidFill>
                      <a:srgbClr val="006550"/>
                    </a:solidFill>
                  </a:rPr>
                  <a:t>Glass </a:t>
                </a:r>
                <a:r>
                  <a:rPr lang="de-DE" sz="1400" err="1" smtClean="0">
                    <a:solidFill>
                      <a:srgbClr val="006550"/>
                    </a:solidFill>
                  </a:rPr>
                  <a:t>producers</a:t>
                </a:r>
                <a:r>
                  <a:rPr lang="de-DE" sz="1400" smtClean="0">
                    <a:solidFill>
                      <a:srgbClr val="006550"/>
                    </a:solidFill>
                  </a:rPr>
                  <a:t> </a:t>
                </a:r>
                <a:endParaRPr lang="en-GB" sz="1400">
                  <a:solidFill>
                    <a:srgbClr val="006550"/>
                  </a:solidFill>
                </a:endParaRPr>
              </a:p>
            </p:txBody>
          </p:sp>
          <p:sp>
            <p:nvSpPr>
              <p:cNvPr id="24" name="Oval 26"/>
              <p:cNvSpPr>
                <a:spLocks noChangeArrowheads="1"/>
              </p:cNvSpPr>
              <p:nvPr/>
            </p:nvSpPr>
            <p:spPr bwMode="auto">
              <a:xfrm>
                <a:off x="3326144" y="1251622"/>
                <a:ext cx="67469" cy="67469"/>
              </a:xfrm>
              <a:prstGeom prst="ellipse">
                <a:avLst/>
              </a:prstGeom>
              <a:solidFill>
                <a:srgbClr val="0066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b="0">
                  <a:solidFill>
                    <a:srgbClr val="006550"/>
                  </a:solidFill>
                </a:endParaRPr>
              </a:p>
            </p:txBody>
          </p:sp>
        </p:grpSp>
        <p:grpSp>
          <p:nvGrpSpPr>
            <p:cNvPr id="35" name="Gruppieren 34"/>
            <p:cNvGrpSpPr/>
            <p:nvPr/>
          </p:nvGrpSpPr>
          <p:grpSpPr>
            <a:xfrm>
              <a:off x="3478108" y="1921602"/>
              <a:ext cx="3760456" cy="307777"/>
              <a:chOff x="3326144" y="1131469"/>
              <a:chExt cx="3760456" cy="307777"/>
            </a:xfrm>
          </p:grpSpPr>
          <p:sp>
            <p:nvSpPr>
              <p:cNvPr id="36" name="Textfeld 35"/>
              <p:cNvSpPr txBox="1"/>
              <p:nvPr/>
            </p:nvSpPr>
            <p:spPr>
              <a:xfrm>
                <a:off x="3429000" y="1131469"/>
                <a:ext cx="36576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400" smtClean="0">
                    <a:solidFill>
                      <a:srgbClr val="006550"/>
                    </a:solidFill>
                  </a:rPr>
                  <a:t>Best </a:t>
                </a:r>
                <a:r>
                  <a:rPr lang="de-DE" sz="1400" err="1" smtClean="0">
                    <a:solidFill>
                      <a:srgbClr val="006550"/>
                    </a:solidFill>
                  </a:rPr>
                  <a:t>cullet</a:t>
                </a:r>
                <a:r>
                  <a:rPr lang="de-DE" sz="1400" smtClean="0">
                    <a:solidFill>
                      <a:srgbClr val="006550"/>
                    </a:solidFill>
                  </a:rPr>
                  <a:t> </a:t>
                </a:r>
                <a:r>
                  <a:rPr lang="de-DE" sz="1400" err="1" smtClean="0">
                    <a:solidFill>
                      <a:srgbClr val="006550"/>
                    </a:solidFill>
                  </a:rPr>
                  <a:t>quality</a:t>
                </a:r>
                <a:r>
                  <a:rPr lang="de-DE" sz="1400" smtClean="0">
                    <a:solidFill>
                      <a:srgbClr val="006550"/>
                    </a:solidFill>
                  </a:rPr>
                  <a:t> </a:t>
                </a:r>
                <a:endParaRPr lang="en-GB" sz="1400">
                  <a:solidFill>
                    <a:srgbClr val="006550"/>
                  </a:solidFill>
                </a:endParaRPr>
              </a:p>
            </p:txBody>
          </p:sp>
          <p:sp>
            <p:nvSpPr>
              <p:cNvPr id="37" name="Oval 26"/>
              <p:cNvSpPr>
                <a:spLocks noChangeArrowheads="1"/>
              </p:cNvSpPr>
              <p:nvPr/>
            </p:nvSpPr>
            <p:spPr bwMode="auto">
              <a:xfrm>
                <a:off x="3326144" y="1251622"/>
                <a:ext cx="67469" cy="67469"/>
              </a:xfrm>
              <a:prstGeom prst="ellipse">
                <a:avLst/>
              </a:prstGeom>
              <a:solidFill>
                <a:srgbClr val="0066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b="0">
                  <a:solidFill>
                    <a:srgbClr val="006550"/>
                  </a:solidFill>
                </a:endParaRPr>
              </a:p>
            </p:txBody>
          </p:sp>
        </p:grpSp>
      </p:grpSp>
      <p:grpSp>
        <p:nvGrpSpPr>
          <p:cNvPr id="5" name="Gruppieren 4"/>
          <p:cNvGrpSpPr/>
          <p:nvPr/>
        </p:nvGrpSpPr>
        <p:grpSpPr>
          <a:xfrm>
            <a:off x="990600" y="2849127"/>
            <a:ext cx="5674248" cy="2962022"/>
            <a:chOff x="287216" y="2573548"/>
            <a:chExt cx="5674248" cy="2962022"/>
          </a:xfrm>
        </p:grpSpPr>
        <p:sp>
          <p:nvSpPr>
            <p:cNvPr id="67" name="Text Box 4"/>
            <p:cNvSpPr txBox="1">
              <a:spLocks noChangeArrowheads="1"/>
            </p:cNvSpPr>
            <p:nvPr/>
          </p:nvSpPr>
          <p:spPr bwMode="auto">
            <a:xfrm>
              <a:off x="296008" y="2578170"/>
              <a:ext cx="5459412" cy="1581373"/>
            </a:xfrm>
            <a:prstGeom prst="rect">
              <a:avLst/>
            </a:prstGeom>
            <a:gradFill flip="none"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DDF1F3"/>
                </a:gs>
              </a:gsLst>
              <a:lin ang="16200000" scaled="1"/>
              <a:tileRect/>
            </a:gradFill>
            <a:ln>
              <a:noFill/>
            </a:ln>
            <a:effectLst/>
            <a:extLst/>
          </p:spPr>
          <p:txBody>
            <a:bodyPr/>
            <a:lstStyle/>
            <a:p>
              <a:pPr algn="r">
                <a:spcBef>
                  <a:spcPct val="50000"/>
                </a:spcBef>
              </a:pPr>
              <a:endParaRPr lang="de-DE" altLang="en-US" sz="2000" b="1">
                <a:solidFill>
                  <a:schemeClr val="accent2"/>
                </a:solidFill>
              </a:endParaRPr>
            </a:p>
          </p:txBody>
        </p:sp>
        <p:sp>
          <p:nvSpPr>
            <p:cNvPr id="13" name="Text Box 4"/>
            <p:cNvSpPr txBox="1">
              <a:spLocks noChangeArrowheads="1"/>
            </p:cNvSpPr>
            <p:nvPr/>
          </p:nvSpPr>
          <p:spPr bwMode="auto">
            <a:xfrm>
              <a:off x="287216" y="2573548"/>
              <a:ext cx="5459412" cy="444500"/>
            </a:xfrm>
            <a:prstGeom prst="rect">
              <a:avLst/>
            </a:prstGeom>
            <a:gradFill flip="none" rotWithShape="1">
              <a:gsLst>
                <a:gs pos="0">
                  <a:srgbClr val="79BEC5">
                    <a:shade val="30000"/>
                    <a:satMod val="115000"/>
                  </a:srgbClr>
                </a:gs>
                <a:gs pos="50000">
                  <a:srgbClr val="79BEC5">
                    <a:shade val="67500"/>
                    <a:satMod val="115000"/>
                  </a:srgbClr>
                </a:gs>
                <a:gs pos="100000">
                  <a:srgbClr val="79BEC5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/>
            <a:extLst/>
          </p:spPr>
          <p:txBody>
            <a:bodyPr/>
            <a:lstStyle>
              <a:defPPr>
                <a:defRPr lang="en-US"/>
              </a:defPPr>
              <a:lvl1pPr>
                <a:spcBef>
                  <a:spcPct val="50000"/>
                </a:spcBef>
                <a:defRPr sz="2000" b="1">
                  <a:solidFill>
                    <a:schemeClr val="bg1"/>
                  </a:solidFill>
                </a:defRPr>
              </a:lvl1pPr>
            </a:lstStyle>
            <a:p>
              <a:pPr algn="r"/>
              <a:r>
                <a:rPr lang="de-DE" altLang="en-US" smtClean="0"/>
                <a:t>LAMINATED SAFETY </a:t>
              </a:r>
              <a:r>
                <a:rPr lang="de-DE" altLang="en-US"/>
                <a:t>GLASS </a:t>
              </a:r>
            </a:p>
          </p:txBody>
        </p:sp>
        <p:pic>
          <p:nvPicPr>
            <p:cNvPr id="1027" name="Picture 3" descr="I:\T-Pohl - Zusatzdateien + Archiv\10 -  PROJEKTE\2008-01 - PV-Recycling\PV-Cycle\conference-2010-Berlin\fg03-vsg1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008" y="2573548"/>
              <a:ext cx="1698956" cy="2962022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4" name="Gruppieren 53"/>
            <p:cNvGrpSpPr/>
            <p:nvPr/>
          </p:nvGrpSpPr>
          <p:grpSpPr>
            <a:xfrm>
              <a:off x="2201008" y="3022671"/>
              <a:ext cx="3760456" cy="307777"/>
              <a:chOff x="3326144" y="1131469"/>
              <a:chExt cx="3760456" cy="307777"/>
            </a:xfrm>
          </p:grpSpPr>
          <p:sp>
            <p:nvSpPr>
              <p:cNvPr id="55" name="Textfeld 54"/>
              <p:cNvSpPr txBox="1"/>
              <p:nvPr/>
            </p:nvSpPr>
            <p:spPr>
              <a:xfrm>
                <a:off x="3429000" y="1131469"/>
                <a:ext cx="36576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400" err="1" smtClean="0">
                    <a:solidFill>
                      <a:srgbClr val="006550"/>
                    </a:solidFill>
                  </a:rPr>
                  <a:t>Pre-consumer</a:t>
                </a:r>
                <a:r>
                  <a:rPr lang="de-DE" sz="1400" smtClean="0">
                    <a:solidFill>
                      <a:srgbClr val="006550"/>
                    </a:solidFill>
                  </a:rPr>
                  <a:t> </a:t>
                </a:r>
                <a:r>
                  <a:rPr lang="de-DE" sz="1400" err="1" smtClean="0">
                    <a:solidFill>
                      <a:srgbClr val="006550"/>
                    </a:solidFill>
                  </a:rPr>
                  <a:t>glass</a:t>
                </a:r>
                <a:r>
                  <a:rPr lang="de-DE" sz="1400" smtClean="0">
                    <a:solidFill>
                      <a:srgbClr val="006550"/>
                    </a:solidFill>
                  </a:rPr>
                  <a:t> </a:t>
                </a:r>
                <a:r>
                  <a:rPr lang="de-DE" sz="1400" err="1" smtClean="0">
                    <a:solidFill>
                      <a:srgbClr val="006550"/>
                    </a:solidFill>
                  </a:rPr>
                  <a:t>waste</a:t>
                </a:r>
                <a:endParaRPr lang="en-GB" sz="1400">
                  <a:solidFill>
                    <a:srgbClr val="006550"/>
                  </a:solidFill>
                </a:endParaRPr>
              </a:p>
            </p:txBody>
          </p:sp>
          <p:sp>
            <p:nvSpPr>
              <p:cNvPr id="56" name="Oval 26"/>
              <p:cNvSpPr>
                <a:spLocks noChangeArrowheads="1"/>
              </p:cNvSpPr>
              <p:nvPr/>
            </p:nvSpPr>
            <p:spPr bwMode="auto">
              <a:xfrm>
                <a:off x="3326144" y="1251622"/>
                <a:ext cx="67469" cy="67469"/>
              </a:xfrm>
              <a:prstGeom prst="ellipse">
                <a:avLst/>
              </a:prstGeom>
              <a:solidFill>
                <a:srgbClr val="0066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b="0">
                  <a:solidFill>
                    <a:srgbClr val="006550"/>
                  </a:solidFill>
                </a:endParaRPr>
              </a:p>
            </p:txBody>
          </p:sp>
        </p:grpSp>
        <p:grpSp>
          <p:nvGrpSpPr>
            <p:cNvPr id="57" name="Gruppieren 56"/>
            <p:cNvGrpSpPr/>
            <p:nvPr/>
          </p:nvGrpSpPr>
          <p:grpSpPr>
            <a:xfrm>
              <a:off x="2201008" y="3379986"/>
              <a:ext cx="3760456" cy="307777"/>
              <a:chOff x="3326144" y="1131469"/>
              <a:chExt cx="3760456" cy="307777"/>
            </a:xfrm>
          </p:grpSpPr>
          <p:sp>
            <p:nvSpPr>
              <p:cNvPr id="58" name="Textfeld 57"/>
              <p:cNvSpPr txBox="1"/>
              <p:nvPr/>
            </p:nvSpPr>
            <p:spPr>
              <a:xfrm>
                <a:off x="3429000" y="1131469"/>
                <a:ext cx="36576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400" smtClean="0">
                    <a:solidFill>
                      <a:srgbClr val="006550"/>
                    </a:solidFill>
                  </a:rPr>
                  <a:t>Glass producers </a:t>
                </a:r>
                <a:endParaRPr lang="en-GB" sz="1400">
                  <a:solidFill>
                    <a:srgbClr val="006550"/>
                  </a:solidFill>
                </a:endParaRPr>
              </a:p>
            </p:txBody>
          </p:sp>
          <p:sp>
            <p:nvSpPr>
              <p:cNvPr id="59" name="Oval 26"/>
              <p:cNvSpPr>
                <a:spLocks noChangeArrowheads="1"/>
              </p:cNvSpPr>
              <p:nvPr/>
            </p:nvSpPr>
            <p:spPr bwMode="auto">
              <a:xfrm>
                <a:off x="3326144" y="1251622"/>
                <a:ext cx="67469" cy="67469"/>
              </a:xfrm>
              <a:prstGeom prst="ellipse">
                <a:avLst/>
              </a:prstGeom>
              <a:solidFill>
                <a:srgbClr val="0066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b="0">
                  <a:solidFill>
                    <a:srgbClr val="006550"/>
                  </a:solidFill>
                </a:endParaRPr>
              </a:p>
            </p:txBody>
          </p:sp>
        </p:grpSp>
        <p:grpSp>
          <p:nvGrpSpPr>
            <p:cNvPr id="60" name="Gruppieren 59"/>
            <p:cNvGrpSpPr/>
            <p:nvPr/>
          </p:nvGrpSpPr>
          <p:grpSpPr>
            <a:xfrm>
              <a:off x="2201008" y="3737301"/>
              <a:ext cx="3760456" cy="307777"/>
              <a:chOff x="3326144" y="1131469"/>
              <a:chExt cx="3760456" cy="307777"/>
            </a:xfrm>
          </p:grpSpPr>
          <p:sp>
            <p:nvSpPr>
              <p:cNvPr id="61" name="Textfeld 60"/>
              <p:cNvSpPr txBox="1"/>
              <p:nvPr/>
            </p:nvSpPr>
            <p:spPr>
              <a:xfrm>
                <a:off x="3429000" y="1131469"/>
                <a:ext cx="36576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400" smtClean="0">
                    <a:solidFill>
                      <a:srgbClr val="006550"/>
                    </a:solidFill>
                  </a:rPr>
                  <a:t>A </a:t>
                </a:r>
                <a:r>
                  <a:rPr lang="de-DE" sz="1400" err="1" smtClean="0">
                    <a:solidFill>
                      <a:srgbClr val="006550"/>
                    </a:solidFill>
                  </a:rPr>
                  <a:t>challenge</a:t>
                </a:r>
                <a:r>
                  <a:rPr lang="de-DE" sz="1400" smtClean="0">
                    <a:solidFill>
                      <a:srgbClr val="006550"/>
                    </a:solidFill>
                  </a:rPr>
                  <a:t>: </a:t>
                </a:r>
                <a:r>
                  <a:rPr lang="de-DE" sz="1400" err="1" smtClean="0">
                    <a:solidFill>
                      <a:srgbClr val="006550"/>
                    </a:solidFill>
                  </a:rPr>
                  <a:t>the</a:t>
                </a:r>
                <a:r>
                  <a:rPr lang="de-DE" sz="1400" smtClean="0">
                    <a:solidFill>
                      <a:srgbClr val="006550"/>
                    </a:solidFill>
                  </a:rPr>
                  <a:t> </a:t>
                </a:r>
                <a:r>
                  <a:rPr lang="de-DE" sz="1400" err="1" smtClean="0">
                    <a:solidFill>
                      <a:srgbClr val="006550"/>
                    </a:solidFill>
                  </a:rPr>
                  <a:t>removal</a:t>
                </a:r>
                <a:r>
                  <a:rPr lang="de-DE" sz="1400" smtClean="0">
                    <a:solidFill>
                      <a:srgbClr val="006550"/>
                    </a:solidFill>
                  </a:rPr>
                  <a:t> </a:t>
                </a:r>
                <a:r>
                  <a:rPr lang="de-DE" sz="1400" err="1" smtClean="0">
                    <a:solidFill>
                      <a:srgbClr val="006550"/>
                    </a:solidFill>
                  </a:rPr>
                  <a:t>of</a:t>
                </a:r>
                <a:r>
                  <a:rPr lang="de-DE" sz="1400" smtClean="0">
                    <a:solidFill>
                      <a:srgbClr val="006550"/>
                    </a:solidFill>
                  </a:rPr>
                  <a:t> </a:t>
                </a:r>
                <a:r>
                  <a:rPr lang="de-DE" sz="1400" err="1" smtClean="0">
                    <a:solidFill>
                      <a:srgbClr val="006550"/>
                    </a:solidFill>
                  </a:rPr>
                  <a:t>the</a:t>
                </a:r>
                <a:r>
                  <a:rPr lang="de-DE" sz="1400" smtClean="0">
                    <a:solidFill>
                      <a:srgbClr val="006550"/>
                    </a:solidFill>
                  </a:rPr>
                  <a:t> PVB-</a:t>
                </a:r>
                <a:r>
                  <a:rPr lang="de-DE" sz="1400" err="1" smtClean="0">
                    <a:solidFill>
                      <a:srgbClr val="006550"/>
                    </a:solidFill>
                  </a:rPr>
                  <a:t>foil</a:t>
                </a:r>
                <a:r>
                  <a:rPr lang="de-DE" sz="1400" smtClean="0">
                    <a:solidFill>
                      <a:srgbClr val="006550"/>
                    </a:solidFill>
                  </a:rPr>
                  <a:t> ! </a:t>
                </a:r>
                <a:endParaRPr lang="en-GB" sz="1400">
                  <a:solidFill>
                    <a:srgbClr val="006550"/>
                  </a:solidFill>
                </a:endParaRPr>
              </a:p>
            </p:txBody>
          </p:sp>
          <p:sp>
            <p:nvSpPr>
              <p:cNvPr id="62" name="Oval 26"/>
              <p:cNvSpPr>
                <a:spLocks noChangeArrowheads="1"/>
              </p:cNvSpPr>
              <p:nvPr/>
            </p:nvSpPr>
            <p:spPr bwMode="auto">
              <a:xfrm>
                <a:off x="3326144" y="1251622"/>
                <a:ext cx="67469" cy="67469"/>
              </a:xfrm>
              <a:prstGeom prst="ellipse">
                <a:avLst/>
              </a:prstGeom>
              <a:solidFill>
                <a:srgbClr val="0066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b="0">
                  <a:solidFill>
                    <a:srgbClr val="006550"/>
                  </a:solidFill>
                </a:endParaRPr>
              </a:p>
            </p:txBody>
          </p:sp>
        </p:grpSp>
      </p:grpSp>
      <p:sp>
        <p:nvSpPr>
          <p:cNvPr id="38" name="Textfeld 37"/>
          <p:cNvSpPr txBox="1"/>
          <p:nvPr/>
        </p:nvSpPr>
        <p:spPr>
          <a:xfrm>
            <a:off x="0" y="0"/>
            <a:ext cx="9144000" cy="216000"/>
          </a:xfrm>
          <a:prstGeom prst="rect">
            <a:avLst/>
          </a:prstGeom>
          <a:gradFill>
            <a:gsLst>
              <a:gs pos="16000">
                <a:srgbClr val="006550"/>
              </a:gs>
              <a:gs pos="69000">
                <a:schemeClr val="bg1"/>
              </a:gs>
            </a:gsLst>
            <a:lin ang="10800000" scaled="1"/>
          </a:gradFill>
        </p:spPr>
        <p:txBody>
          <a:bodyPr wrap="square" rtlCol="0" anchor="ctr">
            <a:noAutofit/>
          </a:bodyPr>
          <a:lstStyle/>
          <a:p>
            <a:pPr algn="r"/>
            <a:r>
              <a:rPr lang="de-DE" sz="1200" b="1" smtClean="0">
                <a:solidFill>
                  <a:schemeClr val="bg1"/>
                </a:solidFill>
              </a:rPr>
              <a:t>Types of flatglass and flatglass collection </a:t>
            </a:r>
            <a:endParaRPr lang="en-GB" sz="12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787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Grafik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9" name="Grafik 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49127"/>
            <a:ext cx="9144000" cy="3657600"/>
          </a:xfrm>
          <a:prstGeom prst="rect">
            <a:avLst/>
          </a:prstGeom>
        </p:spPr>
      </p:pic>
      <p:grpSp>
        <p:nvGrpSpPr>
          <p:cNvPr id="6" name="Gruppieren 5"/>
          <p:cNvGrpSpPr/>
          <p:nvPr/>
        </p:nvGrpSpPr>
        <p:grpSpPr>
          <a:xfrm>
            <a:off x="2133600" y="4572000"/>
            <a:ext cx="6629234" cy="1581373"/>
            <a:chOff x="2133600" y="4572000"/>
            <a:chExt cx="6629234" cy="1581373"/>
          </a:xfrm>
        </p:grpSpPr>
        <p:sp>
          <p:nvSpPr>
            <p:cNvPr id="69" name="Text Box 4"/>
            <p:cNvSpPr txBox="1">
              <a:spLocks noChangeArrowheads="1"/>
            </p:cNvSpPr>
            <p:nvPr/>
          </p:nvSpPr>
          <p:spPr bwMode="auto">
            <a:xfrm>
              <a:off x="3178114" y="4572000"/>
              <a:ext cx="5584720" cy="1581373"/>
            </a:xfrm>
            <a:prstGeom prst="rect">
              <a:avLst/>
            </a:prstGeom>
            <a:gradFill flip="none" rotWithShape="1">
              <a:gsLst>
                <a:gs pos="0">
                  <a:srgbClr val="FFFFFF">
                    <a:alpha val="50196"/>
                  </a:srgbClr>
                </a:gs>
                <a:gs pos="100000">
                  <a:srgbClr val="FFE1E1"/>
                </a:gs>
              </a:gsLst>
              <a:lin ang="16200000" scaled="1"/>
              <a:tileRect/>
            </a:gradFill>
            <a:ln>
              <a:noFill/>
            </a:ln>
            <a:effectLst/>
            <a:extLst/>
          </p:spPr>
          <p:txBody>
            <a:bodyPr/>
            <a:lstStyle/>
            <a:p>
              <a:pPr algn="r">
                <a:spcBef>
                  <a:spcPct val="50000"/>
                </a:spcBef>
              </a:pPr>
              <a:endParaRPr lang="de-DE" altLang="en-US" sz="2000" b="1">
                <a:solidFill>
                  <a:schemeClr val="accent2"/>
                </a:solidFill>
              </a:endParaRPr>
            </a:p>
          </p:txBody>
        </p:sp>
        <p:sp>
          <p:nvSpPr>
            <p:cNvPr id="70" name="Text Box 4"/>
            <p:cNvSpPr txBox="1">
              <a:spLocks noChangeArrowheads="1"/>
            </p:cNvSpPr>
            <p:nvPr/>
          </p:nvSpPr>
          <p:spPr bwMode="auto">
            <a:xfrm>
              <a:off x="3177678" y="4572000"/>
              <a:ext cx="5585156" cy="444500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/>
            <a:extLst/>
          </p:spPr>
          <p:txBody>
            <a:bodyPr/>
            <a:lstStyle/>
            <a:p>
              <a:pPr>
                <a:spcBef>
                  <a:spcPct val="50000"/>
                </a:spcBef>
              </a:pPr>
              <a:r>
                <a:rPr lang="de-DE" altLang="en-US" sz="2000" b="1" smtClean="0">
                  <a:solidFill>
                    <a:schemeClr val="bg1"/>
                  </a:solidFill>
                </a:rPr>
                <a:t> </a:t>
              </a:r>
              <a:r>
                <a:rPr lang="de-DE" altLang="en-US" b="1" smtClean="0">
                  <a:solidFill>
                    <a:schemeClr val="bg1"/>
                  </a:solidFill>
                </a:rPr>
                <a:t>  </a:t>
              </a:r>
              <a:r>
                <a:rPr lang="de-DE" altLang="en-US" sz="2000" b="1" smtClean="0">
                  <a:solidFill>
                    <a:schemeClr val="bg1"/>
                  </a:solidFill>
                </a:rPr>
                <a:t>IN TERMS OF QUALITY . . .</a:t>
              </a:r>
              <a:endParaRPr lang="de-DE" altLang="en-US" sz="2000" b="1">
                <a:solidFill>
                  <a:schemeClr val="bg1"/>
                </a:solidFill>
              </a:endParaRPr>
            </a:p>
          </p:txBody>
        </p:sp>
        <p:sp>
          <p:nvSpPr>
            <p:cNvPr id="72" name="Textfeld 71"/>
            <p:cNvSpPr txBox="1"/>
            <p:nvPr/>
          </p:nvSpPr>
          <p:spPr>
            <a:xfrm>
              <a:off x="3580964" y="5016500"/>
              <a:ext cx="51818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err="1" smtClean="0">
                  <a:solidFill>
                    <a:srgbClr val="960000"/>
                  </a:solidFill>
                </a:rPr>
                <a:t>Only</a:t>
              </a:r>
              <a:r>
                <a:rPr lang="de-DE" sz="1400" smtClean="0">
                  <a:solidFill>
                    <a:srgbClr val="960000"/>
                  </a:solidFill>
                </a:rPr>
                <a:t> </a:t>
              </a:r>
              <a:r>
                <a:rPr lang="de-DE" sz="1400" err="1" smtClean="0">
                  <a:solidFill>
                    <a:srgbClr val="960000"/>
                  </a:solidFill>
                </a:rPr>
                <a:t>specialised</a:t>
              </a:r>
              <a:r>
                <a:rPr lang="de-DE" sz="1400" smtClean="0">
                  <a:solidFill>
                    <a:srgbClr val="960000"/>
                  </a:solidFill>
                </a:rPr>
                <a:t> </a:t>
              </a:r>
              <a:r>
                <a:rPr lang="de-DE" sz="1400" err="1" smtClean="0">
                  <a:solidFill>
                    <a:srgbClr val="960000"/>
                  </a:solidFill>
                </a:rPr>
                <a:t>companies</a:t>
              </a:r>
              <a:r>
                <a:rPr lang="de-DE" sz="1400" smtClean="0">
                  <a:solidFill>
                    <a:srgbClr val="960000"/>
                  </a:solidFill>
                </a:rPr>
                <a:t> </a:t>
              </a:r>
              <a:r>
                <a:rPr lang="de-DE" sz="1400" err="1" smtClean="0">
                  <a:solidFill>
                    <a:srgbClr val="960000"/>
                  </a:solidFill>
                </a:rPr>
                <a:t>should</a:t>
              </a:r>
              <a:r>
                <a:rPr lang="de-DE" sz="1400" smtClean="0">
                  <a:solidFill>
                    <a:srgbClr val="960000"/>
                  </a:solidFill>
                </a:rPr>
                <a:t> </a:t>
              </a:r>
              <a:r>
                <a:rPr lang="de-DE" sz="1400" err="1" smtClean="0">
                  <a:solidFill>
                    <a:srgbClr val="960000"/>
                  </a:solidFill>
                </a:rPr>
                <a:t>collect</a:t>
              </a:r>
              <a:r>
                <a:rPr lang="de-DE" sz="1400" smtClean="0">
                  <a:solidFill>
                    <a:srgbClr val="960000"/>
                  </a:solidFill>
                </a:rPr>
                <a:t> </a:t>
              </a:r>
              <a:r>
                <a:rPr lang="de-DE" sz="1400" err="1" smtClean="0">
                  <a:solidFill>
                    <a:srgbClr val="960000"/>
                  </a:solidFill>
                </a:rPr>
                <a:t>the</a:t>
              </a:r>
              <a:r>
                <a:rPr lang="de-DE" sz="1400" smtClean="0">
                  <a:solidFill>
                    <a:srgbClr val="960000"/>
                  </a:solidFill>
                </a:rPr>
                <a:t> </a:t>
              </a:r>
              <a:r>
                <a:rPr lang="de-DE" sz="1400" err="1" smtClean="0">
                  <a:solidFill>
                    <a:srgbClr val="960000"/>
                  </a:solidFill>
                </a:rPr>
                <a:t>glass</a:t>
              </a:r>
              <a:r>
                <a:rPr lang="de-DE" sz="1400" smtClean="0">
                  <a:solidFill>
                    <a:srgbClr val="960000"/>
                  </a:solidFill>
                </a:rPr>
                <a:t> ! </a:t>
              </a:r>
              <a:endParaRPr lang="en-GB" sz="1400">
                <a:solidFill>
                  <a:srgbClr val="960000"/>
                </a:solidFill>
              </a:endParaRPr>
            </a:p>
          </p:txBody>
        </p:sp>
        <p:sp>
          <p:nvSpPr>
            <p:cNvPr id="73" name="Oval 26"/>
            <p:cNvSpPr>
              <a:spLocks noChangeArrowheads="1"/>
            </p:cNvSpPr>
            <p:nvPr/>
          </p:nvSpPr>
          <p:spPr bwMode="auto">
            <a:xfrm>
              <a:off x="3478108" y="5136653"/>
              <a:ext cx="67469" cy="67469"/>
            </a:xfrm>
            <a:prstGeom prst="ellipse">
              <a:avLst/>
            </a:prstGeom>
            <a:solidFill>
              <a:srgbClr val="960000"/>
            </a:solidFill>
            <a:ln>
              <a:noFill/>
            </a:ln>
            <a:extLst/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 b="0">
                <a:solidFill>
                  <a:srgbClr val="960000"/>
                </a:solidFill>
              </a:endParaRPr>
            </a:p>
          </p:txBody>
        </p:sp>
        <p:sp>
          <p:nvSpPr>
            <p:cNvPr id="75" name="Textfeld 74"/>
            <p:cNvSpPr txBox="1"/>
            <p:nvPr/>
          </p:nvSpPr>
          <p:spPr>
            <a:xfrm>
              <a:off x="3580964" y="5373815"/>
              <a:ext cx="51818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smtClean="0">
                  <a:solidFill>
                    <a:srgbClr val="960000"/>
                  </a:solidFill>
                </a:rPr>
                <a:t>Glass </a:t>
              </a:r>
              <a:r>
                <a:rPr lang="de-DE" sz="1400" err="1" smtClean="0">
                  <a:solidFill>
                    <a:srgbClr val="960000"/>
                  </a:solidFill>
                </a:rPr>
                <a:t>recyclers</a:t>
              </a:r>
              <a:r>
                <a:rPr lang="de-DE" sz="1400" smtClean="0">
                  <a:solidFill>
                    <a:srgbClr val="960000"/>
                  </a:solidFill>
                </a:rPr>
                <a:t> </a:t>
              </a:r>
              <a:r>
                <a:rPr lang="de-DE" sz="1400" err="1" smtClean="0">
                  <a:solidFill>
                    <a:srgbClr val="960000"/>
                  </a:solidFill>
                </a:rPr>
                <a:t>should</a:t>
              </a:r>
              <a:r>
                <a:rPr lang="de-DE" sz="1400" smtClean="0">
                  <a:solidFill>
                    <a:srgbClr val="960000"/>
                  </a:solidFill>
                </a:rPr>
                <a:t> do </a:t>
              </a:r>
              <a:r>
                <a:rPr lang="de-DE" sz="1400" err="1" smtClean="0">
                  <a:solidFill>
                    <a:srgbClr val="960000"/>
                  </a:solidFill>
                </a:rPr>
                <a:t>the</a:t>
              </a:r>
              <a:r>
                <a:rPr lang="de-DE" sz="1400" smtClean="0">
                  <a:solidFill>
                    <a:srgbClr val="960000"/>
                  </a:solidFill>
                </a:rPr>
                <a:t> </a:t>
              </a:r>
              <a:r>
                <a:rPr lang="de-DE" sz="1400" err="1" smtClean="0">
                  <a:solidFill>
                    <a:srgbClr val="960000"/>
                  </a:solidFill>
                </a:rPr>
                <a:t>inspection</a:t>
              </a:r>
              <a:r>
                <a:rPr lang="de-DE" sz="1400" smtClean="0">
                  <a:solidFill>
                    <a:srgbClr val="960000"/>
                  </a:solidFill>
                </a:rPr>
                <a:t> </a:t>
              </a:r>
              <a:r>
                <a:rPr lang="de-DE" sz="1400" err="1" smtClean="0">
                  <a:solidFill>
                    <a:srgbClr val="960000"/>
                  </a:solidFill>
                </a:rPr>
                <a:t>of</a:t>
              </a:r>
              <a:r>
                <a:rPr lang="de-DE" sz="1400" smtClean="0">
                  <a:solidFill>
                    <a:srgbClr val="960000"/>
                  </a:solidFill>
                </a:rPr>
                <a:t> </a:t>
              </a:r>
              <a:r>
                <a:rPr lang="de-DE" sz="1400" err="1" smtClean="0">
                  <a:solidFill>
                    <a:srgbClr val="960000"/>
                  </a:solidFill>
                </a:rPr>
                <a:t>the</a:t>
              </a:r>
              <a:r>
                <a:rPr lang="de-DE" sz="1400" smtClean="0">
                  <a:solidFill>
                    <a:srgbClr val="960000"/>
                  </a:solidFill>
                </a:rPr>
                <a:t> </a:t>
              </a:r>
              <a:r>
                <a:rPr lang="de-DE" sz="1400" err="1" smtClean="0">
                  <a:solidFill>
                    <a:srgbClr val="960000"/>
                  </a:solidFill>
                </a:rPr>
                <a:t>glass</a:t>
              </a:r>
              <a:r>
                <a:rPr lang="de-DE" sz="1400" smtClean="0">
                  <a:solidFill>
                    <a:srgbClr val="960000"/>
                  </a:solidFill>
                </a:rPr>
                <a:t> !</a:t>
              </a:r>
              <a:endParaRPr lang="en-GB" sz="1400">
                <a:solidFill>
                  <a:srgbClr val="960000"/>
                </a:solidFill>
              </a:endParaRPr>
            </a:p>
          </p:txBody>
        </p:sp>
        <p:sp>
          <p:nvSpPr>
            <p:cNvPr id="76" name="Oval 26"/>
            <p:cNvSpPr>
              <a:spLocks noChangeArrowheads="1"/>
            </p:cNvSpPr>
            <p:nvPr/>
          </p:nvSpPr>
          <p:spPr bwMode="auto">
            <a:xfrm>
              <a:off x="3478108" y="5493968"/>
              <a:ext cx="67469" cy="67469"/>
            </a:xfrm>
            <a:prstGeom prst="ellipse">
              <a:avLst/>
            </a:prstGeom>
            <a:solidFill>
              <a:srgbClr val="960000"/>
            </a:solidFill>
            <a:ln>
              <a:noFill/>
            </a:ln>
            <a:extLst/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 b="0">
                <a:solidFill>
                  <a:srgbClr val="960000"/>
                </a:solidFill>
              </a:endParaRPr>
            </a:p>
          </p:txBody>
        </p:sp>
        <p:sp>
          <p:nvSpPr>
            <p:cNvPr id="78" name="Textfeld 77"/>
            <p:cNvSpPr txBox="1"/>
            <p:nvPr/>
          </p:nvSpPr>
          <p:spPr>
            <a:xfrm>
              <a:off x="3580964" y="5731130"/>
              <a:ext cx="51818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smtClean="0">
                  <a:solidFill>
                    <a:srgbClr val="960000"/>
                  </a:solidFill>
                </a:rPr>
                <a:t>Glass </a:t>
              </a:r>
              <a:r>
                <a:rPr lang="de-DE" sz="1400" err="1" smtClean="0">
                  <a:solidFill>
                    <a:srgbClr val="960000"/>
                  </a:solidFill>
                </a:rPr>
                <a:t>recyclers</a:t>
              </a:r>
              <a:r>
                <a:rPr lang="de-DE" sz="1400" smtClean="0">
                  <a:solidFill>
                    <a:srgbClr val="960000"/>
                  </a:solidFill>
                </a:rPr>
                <a:t> </a:t>
              </a:r>
              <a:r>
                <a:rPr lang="de-DE" sz="1400" err="1" smtClean="0">
                  <a:solidFill>
                    <a:srgbClr val="960000"/>
                  </a:solidFill>
                </a:rPr>
                <a:t>should</a:t>
              </a:r>
              <a:r>
                <a:rPr lang="de-DE" sz="1400" smtClean="0">
                  <a:solidFill>
                    <a:srgbClr val="960000"/>
                  </a:solidFill>
                </a:rPr>
                <a:t> </a:t>
              </a:r>
              <a:r>
                <a:rPr lang="de-DE" sz="1400" err="1" smtClean="0">
                  <a:solidFill>
                    <a:srgbClr val="960000"/>
                  </a:solidFill>
                </a:rPr>
                <a:t>decide</a:t>
              </a:r>
              <a:r>
                <a:rPr lang="de-DE" sz="1400" smtClean="0">
                  <a:solidFill>
                    <a:srgbClr val="960000"/>
                  </a:solidFill>
                </a:rPr>
                <a:t> further </a:t>
              </a:r>
              <a:r>
                <a:rPr lang="de-DE" sz="1400" err="1" smtClean="0">
                  <a:solidFill>
                    <a:srgbClr val="960000"/>
                  </a:solidFill>
                </a:rPr>
                <a:t>processing</a:t>
              </a:r>
              <a:r>
                <a:rPr lang="de-DE" sz="1400" smtClean="0">
                  <a:solidFill>
                    <a:srgbClr val="960000"/>
                  </a:solidFill>
                </a:rPr>
                <a:t> and use ! </a:t>
              </a:r>
              <a:endParaRPr lang="en-GB" sz="1400">
                <a:solidFill>
                  <a:srgbClr val="960000"/>
                </a:solidFill>
              </a:endParaRPr>
            </a:p>
          </p:txBody>
        </p:sp>
        <p:sp>
          <p:nvSpPr>
            <p:cNvPr id="79" name="Oval 26"/>
            <p:cNvSpPr>
              <a:spLocks noChangeArrowheads="1"/>
            </p:cNvSpPr>
            <p:nvPr/>
          </p:nvSpPr>
          <p:spPr bwMode="auto">
            <a:xfrm>
              <a:off x="3478108" y="5851283"/>
              <a:ext cx="67469" cy="67469"/>
            </a:xfrm>
            <a:prstGeom prst="ellipse">
              <a:avLst/>
            </a:prstGeom>
            <a:solidFill>
              <a:srgbClr val="960000"/>
            </a:solidFill>
            <a:ln>
              <a:noFill/>
            </a:ln>
            <a:extLst/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 b="0">
                <a:solidFill>
                  <a:srgbClr val="960000"/>
                </a:solidFill>
              </a:endParaRPr>
            </a:p>
          </p:txBody>
        </p:sp>
        <p:sp>
          <p:nvSpPr>
            <p:cNvPr id="19" name="Textfeld 18"/>
            <p:cNvSpPr txBox="1"/>
            <p:nvPr/>
          </p:nvSpPr>
          <p:spPr>
            <a:xfrm>
              <a:off x="2133600" y="4594195"/>
              <a:ext cx="10440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000" smtClean="0">
                  <a:solidFill>
                    <a:srgbClr val="C00000"/>
                  </a:solidFill>
                </a:rPr>
                <a:t>And...</a:t>
              </a:r>
              <a:endParaRPr lang="en-GB" sz="2000">
                <a:solidFill>
                  <a:srgbClr val="C00000"/>
                </a:solidFill>
              </a:endParaRPr>
            </a:p>
          </p:txBody>
        </p:sp>
      </p:grpSp>
      <p:grpSp>
        <p:nvGrpSpPr>
          <p:cNvPr id="5" name="Gruppieren 4"/>
          <p:cNvGrpSpPr/>
          <p:nvPr/>
        </p:nvGrpSpPr>
        <p:grpSpPr>
          <a:xfrm>
            <a:off x="287216" y="2573548"/>
            <a:ext cx="5674248" cy="2961348"/>
            <a:chOff x="287216" y="2573548"/>
            <a:chExt cx="5674248" cy="2961348"/>
          </a:xfrm>
        </p:grpSpPr>
        <p:sp>
          <p:nvSpPr>
            <p:cNvPr id="67" name="Text Box 4"/>
            <p:cNvSpPr txBox="1">
              <a:spLocks noChangeArrowheads="1"/>
            </p:cNvSpPr>
            <p:nvPr/>
          </p:nvSpPr>
          <p:spPr bwMode="auto">
            <a:xfrm>
              <a:off x="296008" y="2578170"/>
              <a:ext cx="5459412" cy="1581373"/>
            </a:xfrm>
            <a:prstGeom prst="rect">
              <a:avLst/>
            </a:prstGeom>
            <a:gradFill flip="none"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DDF1F3"/>
                </a:gs>
              </a:gsLst>
              <a:lin ang="16200000" scaled="1"/>
              <a:tileRect/>
            </a:gradFill>
            <a:ln>
              <a:noFill/>
            </a:ln>
            <a:effectLst/>
            <a:extLst/>
          </p:spPr>
          <p:txBody>
            <a:bodyPr/>
            <a:lstStyle/>
            <a:p>
              <a:pPr algn="r">
                <a:spcBef>
                  <a:spcPct val="50000"/>
                </a:spcBef>
              </a:pPr>
              <a:endParaRPr lang="de-DE" altLang="en-US" sz="2000" b="1">
                <a:solidFill>
                  <a:schemeClr val="accent2"/>
                </a:solidFill>
              </a:endParaRPr>
            </a:p>
          </p:txBody>
        </p:sp>
        <p:sp>
          <p:nvSpPr>
            <p:cNvPr id="13" name="Text Box 4"/>
            <p:cNvSpPr txBox="1">
              <a:spLocks noChangeArrowheads="1"/>
            </p:cNvSpPr>
            <p:nvPr/>
          </p:nvSpPr>
          <p:spPr bwMode="auto">
            <a:xfrm>
              <a:off x="287216" y="2573548"/>
              <a:ext cx="5459412" cy="444500"/>
            </a:xfrm>
            <a:prstGeom prst="rect">
              <a:avLst/>
            </a:prstGeom>
            <a:gradFill flip="none" rotWithShape="1">
              <a:gsLst>
                <a:gs pos="0">
                  <a:srgbClr val="79BEC5">
                    <a:shade val="30000"/>
                    <a:satMod val="115000"/>
                  </a:srgbClr>
                </a:gs>
                <a:gs pos="50000">
                  <a:srgbClr val="79BEC5">
                    <a:shade val="67500"/>
                    <a:satMod val="115000"/>
                  </a:srgbClr>
                </a:gs>
                <a:gs pos="100000">
                  <a:srgbClr val="79BEC5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/>
            <a:extLst/>
          </p:spPr>
          <p:txBody>
            <a:bodyPr/>
            <a:lstStyle>
              <a:defPPr>
                <a:defRPr lang="en-US"/>
              </a:defPPr>
              <a:lvl1pPr>
                <a:spcBef>
                  <a:spcPct val="50000"/>
                </a:spcBef>
                <a:defRPr sz="2000" b="1">
                  <a:solidFill>
                    <a:schemeClr val="bg1"/>
                  </a:solidFill>
                </a:defRPr>
              </a:lvl1pPr>
            </a:lstStyle>
            <a:p>
              <a:r>
                <a:rPr lang="de-DE" altLang="en-US" smtClean="0"/>
                <a:t>                         MIXED FLATGLASS   </a:t>
              </a:r>
              <a:r>
                <a:rPr lang="de-DE" altLang="en-US" sz="1800" b="0" smtClean="0"/>
                <a:t>(Isomix)</a:t>
              </a:r>
              <a:r>
                <a:rPr lang="de-DE" altLang="en-US" smtClean="0"/>
                <a:t> </a:t>
              </a:r>
              <a:endParaRPr lang="de-DE" altLang="en-US"/>
            </a:p>
          </p:txBody>
        </p:sp>
        <p:grpSp>
          <p:nvGrpSpPr>
            <p:cNvPr id="54" name="Gruppieren 53"/>
            <p:cNvGrpSpPr/>
            <p:nvPr/>
          </p:nvGrpSpPr>
          <p:grpSpPr>
            <a:xfrm>
              <a:off x="2201008" y="3022671"/>
              <a:ext cx="3760456" cy="307777"/>
              <a:chOff x="3326144" y="1131469"/>
              <a:chExt cx="3760456" cy="307777"/>
            </a:xfrm>
          </p:grpSpPr>
          <p:sp>
            <p:nvSpPr>
              <p:cNvPr id="55" name="Textfeld 54"/>
              <p:cNvSpPr txBox="1"/>
              <p:nvPr/>
            </p:nvSpPr>
            <p:spPr>
              <a:xfrm>
                <a:off x="3429000" y="1131469"/>
                <a:ext cx="36576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400" smtClean="0">
                    <a:solidFill>
                      <a:srgbClr val="006550"/>
                    </a:solidFill>
                  </a:rPr>
                  <a:t>Pre and post-consumer </a:t>
                </a:r>
                <a:r>
                  <a:rPr lang="de-DE" sz="1400" err="1" smtClean="0">
                    <a:solidFill>
                      <a:srgbClr val="006550"/>
                    </a:solidFill>
                  </a:rPr>
                  <a:t>glass</a:t>
                </a:r>
                <a:r>
                  <a:rPr lang="de-DE" sz="1400" smtClean="0">
                    <a:solidFill>
                      <a:srgbClr val="006550"/>
                    </a:solidFill>
                  </a:rPr>
                  <a:t> </a:t>
                </a:r>
                <a:r>
                  <a:rPr lang="de-DE" sz="1400" err="1" smtClean="0">
                    <a:solidFill>
                      <a:srgbClr val="006550"/>
                    </a:solidFill>
                  </a:rPr>
                  <a:t>waste</a:t>
                </a:r>
                <a:endParaRPr lang="en-GB" sz="1400">
                  <a:solidFill>
                    <a:srgbClr val="006550"/>
                  </a:solidFill>
                </a:endParaRPr>
              </a:p>
            </p:txBody>
          </p:sp>
          <p:sp>
            <p:nvSpPr>
              <p:cNvPr id="56" name="Oval 26"/>
              <p:cNvSpPr>
                <a:spLocks noChangeArrowheads="1"/>
              </p:cNvSpPr>
              <p:nvPr/>
            </p:nvSpPr>
            <p:spPr bwMode="auto">
              <a:xfrm>
                <a:off x="3326144" y="1251622"/>
                <a:ext cx="67469" cy="67469"/>
              </a:xfrm>
              <a:prstGeom prst="ellipse">
                <a:avLst/>
              </a:prstGeom>
              <a:solidFill>
                <a:srgbClr val="0066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b="0">
                  <a:solidFill>
                    <a:schemeClr val="accent2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57" name="Gruppieren 56"/>
            <p:cNvGrpSpPr/>
            <p:nvPr/>
          </p:nvGrpSpPr>
          <p:grpSpPr>
            <a:xfrm>
              <a:off x="2201008" y="3379986"/>
              <a:ext cx="3760456" cy="307777"/>
              <a:chOff x="3326144" y="1131469"/>
              <a:chExt cx="3760456" cy="307777"/>
            </a:xfrm>
          </p:grpSpPr>
          <p:sp>
            <p:nvSpPr>
              <p:cNvPr id="58" name="Textfeld 57"/>
              <p:cNvSpPr txBox="1"/>
              <p:nvPr/>
            </p:nvSpPr>
            <p:spPr>
              <a:xfrm>
                <a:off x="3429000" y="1131469"/>
                <a:ext cx="36576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400" smtClean="0">
                    <a:solidFill>
                      <a:srgbClr val="006550"/>
                    </a:solidFill>
                  </a:rPr>
                  <a:t>Biggest volume in flatglass recycling </a:t>
                </a:r>
                <a:endParaRPr lang="en-GB" sz="1400">
                  <a:solidFill>
                    <a:srgbClr val="006550"/>
                  </a:solidFill>
                </a:endParaRPr>
              </a:p>
            </p:txBody>
          </p:sp>
          <p:sp>
            <p:nvSpPr>
              <p:cNvPr id="59" name="Oval 26"/>
              <p:cNvSpPr>
                <a:spLocks noChangeArrowheads="1"/>
              </p:cNvSpPr>
              <p:nvPr/>
            </p:nvSpPr>
            <p:spPr bwMode="auto">
              <a:xfrm>
                <a:off x="3326144" y="1251622"/>
                <a:ext cx="67469" cy="67469"/>
              </a:xfrm>
              <a:prstGeom prst="ellipse">
                <a:avLst/>
              </a:prstGeom>
              <a:solidFill>
                <a:srgbClr val="0066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b="0">
                  <a:solidFill>
                    <a:schemeClr val="accent2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60" name="Gruppieren 59"/>
            <p:cNvGrpSpPr/>
            <p:nvPr/>
          </p:nvGrpSpPr>
          <p:grpSpPr>
            <a:xfrm>
              <a:off x="2201008" y="3737301"/>
              <a:ext cx="3760456" cy="307777"/>
              <a:chOff x="3326144" y="1131469"/>
              <a:chExt cx="3760456" cy="307777"/>
            </a:xfrm>
          </p:grpSpPr>
          <p:sp>
            <p:nvSpPr>
              <p:cNvPr id="61" name="Textfeld 60"/>
              <p:cNvSpPr txBox="1"/>
              <p:nvPr/>
            </p:nvSpPr>
            <p:spPr>
              <a:xfrm>
                <a:off x="3429000" y="1131469"/>
                <a:ext cx="36576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400" smtClean="0">
                    <a:solidFill>
                      <a:srgbClr val="006550"/>
                    </a:solidFill>
                  </a:rPr>
                  <a:t>A challenge: a lot of different impurities ! </a:t>
                </a:r>
                <a:endParaRPr lang="en-GB" sz="1400">
                  <a:solidFill>
                    <a:srgbClr val="006550"/>
                  </a:solidFill>
                </a:endParaRPr>
              </a:p>
            </p:txBody>
          </p:sp>
          <p:sp>
            <p:nvSpPr>
              <p:cNvPr id="62" name="Oval 26"/>
              <p:cNvSpPr>
                <a:spLocks noChangeArrowheads="1"/>
              </p:cNvSpPr>
              <p:nvPr/>
            </p:nvSpPr>
            <p:spPr bwMode="auto">
              <a:xfrm>
                <a:off x="3326144" y="1251622"/>
                <a:ext cx="67469" cy="67469"/>
              </a:xfrm>
              <a:prstGeom prst="ellipse">
                <a:avLst/>
              </a:prstGeom>
              <a:solidFill>
                <a:srgbClr val="0066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b="0">
                  <a:solidFill>
                    <a:schemeClr val="accent2">
                      <a:lumMod val="75000"/>
                    </a:schemeClr>
                  </a:solidFill>
                </a:endParaRPr>
              </a:p>
            </p:txBody>
          </p:sp>
        </p:grpSp>
        <p:pic>
          <p:nvPicPr>
            <p:cNvPr id="2051" name="Picture 3" descr="I:\T-Pohl - Zusatzdateien + Archiv\10 -  PROJEKTE\2008-01 - PV-Recycling\PV-Cycle\conference-2010-Berlin\fg05-isomix1n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008" y="2578170"/>
              <a:ext cx="1698956" cy="2956726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8" name="Textfeld 37"/>
          <p:cNvSpPr txBox="1"/>
          <p:nvPr/>
        </p:nvSpPr>
        <p:spPr>
          <a:xfrm>
            <a:off x="0" y="0"/>
            <a:ext cx="9144000" cy="216000"/>
          </a:xfrm>
          <a:prstGeom prst="rect">
            <a:avLst/>
          </a:prstGeom>
          <a:gradFill>
            <a:gsLst>
              <a:gs pos="16000">
                <a:srgbClr val="006550"/>
              </a:gs>
              <a:gs pos="69000">
                <a:schemeClr val="bg1"/>
              </a:gs>
            </a:gsLst>
            <a:lin ang="10800000" scaled="1"/>
          </a:gradFill>
        </p:spPr>
        <p:txBody>
          <a:bodyPr wrap="square" rtlCol="0" anchor="ctr">
            <a:noAutofit/>
          </a:bodyPr>
          <a:lstStyle/>
          <a:p>
            <a:pPr algn="r"/>
            <a:r>
              <a:rPr lang="de-DE" sz="1200" b="1" smtClean="0">
                <a:solidFill>
                  <a:schemeClr val="bg1"/>
                </a:solidFill>
              </a:rPr>
              <a:t>Types of flatglass and flatglass collection </a:t>
            </a:r>
            <a:endParaRPr lang="en-GB" sz="1200" b="1">
              <a:solidFill>
                <a:schemeClr val="bg1"/>
              </a:solidFill>
            </a:endParaRPr>
          </a:p>
        </p:txBody>
      </p:sp>
      <p:grpSp>
        <p:nvGrpSpPr>
          <p:cNvPr id="9" name="Gruppieren 8"/>
          <p:cNvGrpSpPr/>
          <p:nvPr/>
        </p:nvGrpSpPr>
        <p:grpSpPr>
          <a:xfrm>
            <a:off x="3177678" y="754184"/>
            <a:ext cx="5585157" cy="2962555"/>
            <a:chOff x="3177678" y="754184"/>
            <a:chExt cx="5585157" cy="2962555"/>
          </a:xfrm>
        </p:grpSpPr>
        <p:grpSp>
          <p:nvGrpSpPr>
            <p:cNvPr id="4" name="Gruppieren 3"/>
            <p:cNvGrpSpPr/>
            <p:nvPr/>
          </p:nvGrpSpPr>
          <p:grpSpPr>
            <a:xfrm>
              <a:off x="3177678" y="754184"/>
              <a:ext cx="5585157" cy="2962555"/>
              <a:chOff x="3177678" y="754184"/>
              <a:chExt cx="5585157" cy="2962555"/>
            </a:xfrm>
          </p:grpSpPr>
          <p:sp>
            <p:nvSpPr>
              <p:cNvPr id="68" name="Text Box 4"/>
              <p:cNvSpPr txBox="1">
                <a:spLocks noChangeArrowheads="1"/>
              </p:cNvSpPr>
              <p:nvPr/>
            </p:nvSpPr>
            <p:spPr bwMode="auto">
              <a:xfrm>
                <a:off x="3178114" y="762472"/>
                <a:ext cx="5459412" cy="1581373"/>
              </a:xfrm>
              <a:prstGeom prst="rect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F1F3"/>
                  </a:gs>
                </a:gsLst>
                <a:lin ang="16200000" scaled="1"/>
                <a:tileRect/>
              </a:gradFill>
              <a:ln>
                <a:noFill/>
              </a:ln>
              <a:effectLst/>
              <a:extLst/>
            </p:spPr>
            <p:txBody>
              <a:bodyPr/>
              <a:lstStyle/>
              <a:p>
                <a:pPr algn="r">
                  <a:spcBef>
                    <a:spcPct val="50000"/>
                  </a:spcBef>
                </a:pPr>
                <a:endParaRPr lang="de-DE" altLang="en-US" sz="2000" b="1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6" name="Text Box 4"/>
              <p:cNvSpPr txBox="1">
                <a:spLocks noChangeArrowheads="1"/>
              </p:cNvSpPr>
              <p:nvPr/>
            </p:nvSpPr>
            <p:spPr bwMode="auto">
              <a:xfrm>
                <a:off x="3177678" y="762472"/>
                <a:ext cx="5585156" cy="444500"/>
              </a:xfrm>
              <a:prstGeom prst="rect">
                <a:avLst/>
              </a:prstGeom>
              <a:gradFill flip="none" rotWithShape="1">
                <a:gsLst>
                  <a:gs pos="0">
                    <a:srgbClr val="79BEC5">
                      <a:shade val="30000"/>
                      <a:satMod val="115000"/>
                    </a:srgbClr>
                  </a:gs>
                  <a:gs pos="50000">
                    <a:srgbClr val="79BEC5">
                      <a:shade val="67500"/>
                      <a:satMod val="115000"/>
                    </a:srgbClr>
                  </a:gs>
                  <a:gs pos="100000">
                    <a:srgbClr val="79BEC5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  <a:effectLst/>
              <a:extLst/>
            </p:spPr>
            <p:txBody>
              <a:bodyPr/>
              <a:lstStyle/>
              <a:p>
                <a:pPr>
                  <a:spcBef>
                    <a:spcPct val="50000"/>
                  </a:spcBef>
                </a:pPr>
                <a:r>
                  <a:rPr lang="de-DE" altLang="en-US" sz="2000" b="1">
                    <a:solidFill>
                      <a:schemeClr val="bg1"/>
                    </a:solidFill>
                  </a:rPr>
                  <a:t>  </a:t>
                </a:r>
                <a:r>
                  <a:rPr lang="de-DE" altLang="en-US" sz="2000" b="1" smtClean="0">
                    <a:solidFill>
                      <a:schemeClr val="bg1"/>
                    </a:solidFill>
                  </a:rPr>
                  <a:t>CAR WINDSCREEN GLASS </a:t>
                </a:r>
                <a:endParaRPr lang="de-DE" altLang="en-US" sz="2000" b="1">
                  <a:solidFill>
                    <a:schemeClr val="bg1"/>
                  </a:solidFill>
                </a:endParaRPr>
              </a:p>
            </p:txBody>
          </p:sp>
          <p:pic>
            <p:nvPicPr>
              <p:cNvPr id="2050" name="Picture 2" descr="I:\T-Pohl - Zusatzdateien + Archiv\10 -  PROJEKTE\2008-01 - PV-Recycling\PV-Cycle\conference-2010-Berlin\fg02-windscreens.jp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63879" y="754184"/>
                <a:ext cx="1698956" cy="2962555"/>
              </a:xfrm>
              <a:prstGeom prst="rect">
                <a:avLst/>
              </a:prstGeom>
              <a:noFill/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15" name="Gruppieren 14"/>
              <p:cNvGrpSpPr/>
              <p:nvPr/>
            </p:nvGrpSpPr>
            <p:grpSpPr>
              <a:xfrm>
                <a:off x="3478108" y="1206972"/>
                <a:ext cx="3760456" cy="307777"/>
                <a:chOff x="3326144" y="1131469"/>
                <a:chExt cx="3760456" cy="307777"/>
              </a:xfrm>
            </p:grpSpPr>
            <p:sp>
              <p:nvSpPr>
                <p:cNvPr id="3" name="Textfeld 2"/>
                <p:cNvSpPr txBox="1"/>
                <p:nvPr/>
              </p:nvSpPr>
              <p:spPr>
                <a:xfrm>
                  <a:off x="3429000" y="1131469"/>
                  <a:ext cx="3657600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de-DE" sz="1400" smtClean="0">
                      <a:solidFill>
                        <a:srgbClr val="006550"/>
                      </a:solidFill>
                    </a:rPr>
                    <a:t>Pre- and post-consumer </a:t>
                  </a:r>
                  <a:r>
                    <a:rPr lang="de-DE" sz="1400" err="1" smtClean="0">
                      <a:solidFill>
                        <a:srgbClr val="006550"/>
                      </a:solidFill>
                    </a:rPr>
                    <a:t>glass</a:t>
                  </a:r>
                  <a:r>
                    <a:rPr lang="de-DE" sz="1400" smtClean="0">
                      <a:solidFill>
                        <a:srgbClr val="006550"/>
                      </a:solidFill>
                    </a:rPr>
                    <a:t> </a:t>
                  </a:r>
                  <a:r>
                    <a:rPr lang="de-DE" sz="1400" err="1" smtClean="0">
                      <a:solidFill>
                        <a:srgbClr val="006550"/>
                      </a:solidFill>
                    </a:rPr>
                    <a:t>waste</a:t>
                  </a:r>
                  <a:endParaRPr lang="en-GB" sz="1400">
                    <a:solidFill>
                      <a:srgbClr val="006550"/>
                    </a:solidFill>
                  </a:endParaRPr>
                </a:p>
              </p:txBody>
            </p:sp>
            <p:sp>
              <p:nvSpPr>
                <p:cNvPr id="20" name="Oval 26"/>
                <p:cNvSpPr>
                  <a:spLocks noChangeArrowheads="1"/>
                </p:cNvSpPr>
                <p:nvPr/>
              </p:nvSpPr>
              <p:spPr bwMode="auto">
                <a:xfrm>
                  <a:off x="3326144" y="1251622"/>
                  <a:ext cx="67469" cy="67469"/>
                </a:xfrm>
                <a:prstGeom prst="ellipse">
                  <a:avLst/>
                </a:prstGeom>
                <a:solidFill>
                  <a:srgbClr val="00666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b="0">
                    <a:solidFill>
                      <a:schemeClr val="accent2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22" name="Gruppieren 21"/>
              <p:cNvGrpSpPr/>
              <p:nvPr/>
            </p:nvGrpSpPr>
            <p:grpSpPr>
              <a:xfrm>
                <a:off x="3478108" y="1564287"/>
                <a:ext cx="3760456" cy="307777"/>
                <a:chOff x="3326144" y="1131469"/>
                <a:chExt cx="3760456" cy="307777"/>
              </a:xfrm>
            </p:grpSpPr>
            <p:sp>
              <p:nvSpPr>
                <p:cNvPr id="23" name="Textfeld 22"/>
                <p:cNvSpPr txBox="1"/>
                <p:nvPr/>
              </p:nvSpPr>
              <p:spPr>
                <a:xfrm>
                  <a:off x="3429000" y="1131469"/>
                  <a:ext cx="3657600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de-DE" sz="1400" smtClean="0">
                      <a:solidFill>
                        <a:srgbClr val="006550"/>
                      </a:solidFill>
                    </a:rPr>
                    <a:t>„Greenish“ glass type (ferric oxide)  </a:t>
                  </a:r>
                  <a:endParaRPr lang="en-GB" sz="1400">
                    <a:solidFill>
                      <a:srgbClr val="006550"/>
                    </a:solidFill>
                  </a:endParaRPr>
                </a:p>
              </p:txBody>
            </p:sp>
            <p:sp>
              <p:nvSpPr>
                <p:cNvPr id="24" name="Oval 26"/>
                <p:cNvSpPr>
                  <a:spLocks noChangeArrowheads="1"/>
                </p:cNvSpPr>
                <p:nvPr/>
              </p:nvSpPr>
              <p:spPr bwMode="auto">
                <a:xfrm>
                  <a:off x="3326144" y="1251622"/>
                  <a:ext cx="67469" cy="67469"/>
                </a:xfrm>
                <a:prstGeom prst="ellipse">
                  <a:avLst/>
                </a:prstGeom>
                <a:solidFill>
                  <a:srgbClr val="00666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 b="0">
                    <a:solidFill>
                      <a:schemeClr val="accent2">
                        <a:lumMod val="75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41" name="Textfeld 40"/>
            <p:cNvSpPr txBox="1"/>
            <p:nvPr/>
          </p:nvSpPr>
          <p:spPr>
            <a:xfrm>
              <a:off x="3580964" y="1921602"/>
              <a:ext cx="36576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smtClean="0">
                  <a:solidFill>
                    <a:srgbClr val="006550"/>
                  </a:solidFill>
                </a:rPr>
                <a:t>A challenge</a:t>
              </a:r>
              <a:r>
                <a:rPr lang="de-DE" sz="600" smtClean="0">
                  <a:solidFill>
                    <a:srgbClr val="006550"/>
                  </a:solidFill>
                </a:rPr>
                <a:t> </a:t>
              </a:r>
              <a:r>
                <a:rPr lang="de-DE" sz="1400" smtClean="0">
                  <a:solidFill>
                    <a:srgbClr val="006550"/>
                  </a:solidFill>
                </a:rPr>
                <a:t>:  PVB-foil and rubber ! </a:t>
              </a:r>
              <a:endParaRPr lang="en-GB" sz="1400">
                <a:solidFill>
                  <a:srgbClr val="006550"/>
                </a:solidFill>
              </a:endParaRPr>
            </a:p>
          </p:txBody>
        </p:sp>
        <p:sp>
          <p:nvSpPr>
            <p:cNvPr id="43" name="Oval 26"/>
            <p:cNvSpPr>
              <a:spLocks noChangeArrowheads="1"/>
            </p:cNvSpPr>
            <p:nvPr/>
          </p:nvSpPr>
          <p:spPr bwMode="auto">
            <a:xfrm>
              <a:off x="3478400" y="2041755"/>
              <a:ext cx="67469" cy="67469"/>
            </a:xfrm>
            <a:prstGeom prst="ellipse">
              <a:avLst/>
            </a:prstGeom>
            <a:solidFill>
              <a:srgbClr val="0066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 b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2715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Grafik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12" name="Gruppieren 11"/>
          <p:cNvGrpSpPr/>
          <p:nvPr/>
        </p:nvGrpSpPr>
        <p:grpSpPr>
          <a:xfrm>
            <a:off x="5354164" y="1131368"/>
            <a:ext cx="3686648" cy="1774684"/>
            <a:chOff x="5354164" y="1131368"/>
            <a:chExt cx="3686648" cy="1774684"/>
          </a:xfrm>
        </p:grpSpPr>
        <p:sp>
          <p:nvSpPr>
            <p:cNvPr id="14" name="Text Box 4"/>
            <p:cNvSpPr txBox="1">
              <a:spLocks noChangeArrowheads="1"/>
            </p:cNvSpPr>
            <p:nvPr/>
          </p:nvSpPr>
          <p:spPr bwMode="auto">
            <a:xfrm>
              <a:off x="5354164" y="1131368"/>
              <a:ext cx="3686648" cy="1581373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F1F3"/>
                </a:gs>
              </a:gsLst>
              <a:lin ang="16200000" scaled="1"/>
              <a:tileRect/>
            </a:gradFill>
            <a:ln>
              <a:noFill/>
            </a:ln>
            <a:effectLst/>
            <a:extLst/>
          </p:spPr>
          <p:txBody>
            <a:bodyPr/>
            <a:lstStyle/>
            <a:p>
              <a:pPr algn="r">
                <a:spcBef>
                  <a:spcPct val="50000"/>
                </a:spcBef>
              </a:pPr>
              <a:endParaRPr lang="de-DE" altLang="en-US" sz="2000" b="1">
                <a:solidFill>
                  <a:schemeClr val="accent2"/>
                </a:solidFill>
              </a:endParaRPr>
            </a:p>
          </p:txBody>
        </p:sp>
        <p:grpSp>
          <p:nvGrpSpPr>
            <p:cNvPr id="7" name="Gruppieren 6"/>
            <p:cNvGrpSpPr/>
            <p:nvPr/>
          </p:nvGrpSpPr>
          <p:grpSpPr>
            <a:xfrm>
              <a:off x="5486400" y="1696022"/>
              <a:ext cx="3554412" cy="1210030"/>
              <a:chOff x="5486400" y="1696022"/>
              <a:chExt cx="3554412" cy="1210030"/>
            </a:xfrm>
          </p:grpSpPr>
          <p:sp>
            <p:nvSpPr>
              <p:cNvPr id="17" name="Textfeld 16"/>
              <p:cNvSpPr txBox="1"/>
              <p:nvPr/>
            </p:nvSpPr>
            <p:spPr>
              <a:xfrm>
                <a:off x="5589256" y="1696022"/>
                <a:ext cx="345155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600" smtClean="0">
                    <a:solidFill>
                      <a:srgbClr val="006550"/>
                    </a:solidFill>
                  </a:rPr>
                  <a:t>Quality can be destroyed by wrong handling !</a:t>
                </a:r>
                <a:endParaRPr lang="en-GB" sz="1600">
                  <a:solidFill>
                    <a:srgbClr val="006550"/>
                  </a:solidFill>
                </a:endParaRPr>
              </a:p>
            </p:txBody>
          </p:sp>
          <p:sp>
            <p:nvSpPr>
              <p:cNvPr id="18" name="Oval 26"/>
              <p:cNvSpPr>
                <a:spLocks noChangeArrowheads="1"/>
              </p:cNvSpPr>
              <p:nvPr/>
            </p:nvSpPr>
            <p:spPr bwMode="auto">
              <a:xfrm>
                <a:off x="5486400" y="1816175"/>
                <a:ext cx="67469" cy="67469"/>
              </a:xfrm>
              <a:prstGeom prst="ellipse">
                <a:avLst/>
              </a:prstGeom>
              <a:solidFill>
                <a:srgbClr val="0066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b="0">
                  <a:solidFill>
                    <a:schemeClr val="accent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3" name="Textfeld 22"/>
              <p:cNvSpPr txBox="1"/>
              <p:nvPr/>
            </p:nvSpPr>
            <p:spPr>
              <a:xfrm>
                <a:off x="5589256" y="2290499"/>
                <a:ext cx="3451556" cy="6155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600" smtClean="0">
                    <a:solidFill>
                      <a:srgbClr val="006550"/>
                    </a:solidFill>
                  </a:rPr>
                  <a:t>This </a:t>
                </a:r>
                <a:r>
                  <a:rPr lang="de-DE" smtClean="0">
                    <a:solidFill>
                      <a:srgbClr val="006550"/>
                    </a:solidFill>
                  </a:rPr>
                  <a:t>glass</a:t>
                </a:r>
                <a:r>
                  <a:rPr lang="de-DE" sz="1600" smtClean="0">
                    <a:solidFill>
                      <a:srgbClr val="006550"/>
                    </a:solidFill>
                  </a:rPr>
                  <a:t> is </a:t>
                </a:r>
                <a:r>
                  <a:rPr lang="de-DE" sz="1600" b="1" u="sng" smtClean="0">
                    <a:solidFill>
                      <a:srgbClr val="960000"/>
                    </a:solidFill>
                  </a:rPr>
                  <a:t>lost</a:t>
                </a:r>
                <a:r>
                  <a:rPr lang="de-DE" sz="1600" smtClean="0">
                    <a:solidFill>
                      <a:srgbClr val="006663"/>
                    </a:solidFill>
                  </a:rPr>
                  <a:t> </a:t>
                </a:r>
                <a:r>
                  <a:rPr lang="de-DE" sz="1600" smtClean="0">
                    <a:solidFill>
                      <a:srgbClr val="006550"/>
                    </a:solidFill>
                  </a:rPr>
                  <a:t>for the recycling loop !</a:t>
                </a:r>
                <a:endParaRPr lang="en-GB" sz="1600">
                  <a:solidFill>
                    <a:srgbClr val="006550"/>
                  </a:solidFill>
                </a:endParaRPr>
              </a:p>
            </p:txBody>
          </p:sp>
          <p:sp>
            <p:nvSpPr>
              <p:cNvPr id="24" name="Oval 26"/>
              <p:cNvSpPr>
                <a:spLocks noChangeArrowheads="1"/>
              </p:cNvSpPr>
              <p:nvPr/>
            </p:nvSpPr>
            <p:spPr bwMode="auto">
              <a:xfrm>
                <a:off x="5486400" y="2410652"/>
                <a:ext cx="67469" cy="67469"/>
              </a:xfrm>
              <a:prstGeom prst="ellipse">
                <a:avLst/>
              </a:prstGeom>
              <a:solidFill>
                <a:srgbClr val="0066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 b="0">
                  <a:solidFill>
                    <a:schemeClr val="accent2">
                      <a:lumMod val="75000"/>
                    </a:schemeClr>
                  </a:solidFill>
                </a:endParaRPr>
              </a:p>
            </p:txBody>
          </p:sp>
        </p:grpSp>
      </p:grpSp>
      <p:pic>
        <p:nvPicPr>
          <p:cNvPr id="46" name="Grafik 4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49127"/>
            <a:ext cx="9144000" cy="3657600"/>
          </a:xfrm>
          <a:prstGeom prst="rect">
            <a:avLst/>
          </a:prstGeom>
        </p:spPr>
      </p:pic>
      <p:grpSp>
        <p:nvGrpSpPr>
          <p:cNvPr id="11" name="Gruppieren 10"/>
          <p:cNvGrpSpPr/>
          <p:nvPr/>
        </p:nvGrpSpPr>
        <p:grpSpPr>
          <a:xfrm>
            <a:off x="143608" y="1126746"/>
            <a:ext cx="8888412" cy="3403289"/>
            <a:chOff x="143608" y="1126746"/>
            <a:chExt cx="8888412" cy="3403289"/>
          </a:xfrm>
        </p:grpSpPr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5354164" y="1126746"/>
              <a:ext cx="3677856" cy="444500"/>
            </a:xfrm>
            <a:prstGeom prst="rect">
              <a:avLst/>
            </a:prstGeom>
            <a:gradFill flip="none" rotWithShape="1">
              <a:gsLst>
                <a:gs pos="0">
                  <a:srgbClr val="79BEC5">
                    <a:shade val="30000"/>
                    <a:satMod val="115000"/>
                  </a:srgbClr>
                </a:gs>
                <a:gs pos="50000">
                  <a:srgbClr val="79BEC5">
                    <a:shade val="67500"/>
                    <a:satMod val="115000"/>
                  </a:srgbClr>
                </a:gs>
                <a:gs pos="100000">
                  <a:srgbClr val="79BEC5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/>
            <a:extLst/>
          </p:spPr>
          <p:txBody>
            <a:bodyPr/>
            <a:lstStyle>
              <a:defPPr>
                <a:defRPr lang="en-US"/>
              </a:defPPr>
              <a:lvl1pPr>
                <a:spcBef>
                  <a:spcPct val="50000"/>
                </a:spcBef>
                <a:defRPr sz="2000" b="1">
                  <a:solidFill>
                    <a:schemeClr val="bg1"/>
                  </a:solidFill>
                </a:defRPr>
              </a:lvl1pPr>
            </a:lstStyle>
            <a:p>
              <a:r>
                <a:rPr lang="de-DE" altLang="en-US" smtClean="0">
                  <a:solidFill>
                    <a:srgbClr val="FFFF99"/>
                  </a:solidFill>
                </a:rPr>
                <a:t>LANDFILL FLATGLASS !</a:t>
              </a:r>
              <a:endParaRPr lang="de-DE" altLang="en-US">
                <a:solidFill>
                  <a:srgbClr val="FFFF99"/>
                </a:solidFill>
              </a:endParaRPr>
            </a:p>
          </p:txBody>
        </p:sp>
        <p:pic>
          <p:nvPicPr>
            <p:cNvPr id="3" name="Grafik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608" y="1134873"/>
              <a:ext cx="5210556" cy="3395162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4" name="Rechteck 3"/>
          <p:cNvSpPr/>
          <p:nvPr/>
        </p:nvSpPr>
        <p:spPr>
          <a:xfrm>
            <a:off x="421620" y="1350829"/>
            <a:ext cx="4611134" cy="2723823"/>
          </a:xfrm>
          <a:prstGeom prst="rect">
            <a:avLst/>
          </a:prstGeom>
          <a:noFill/>
          <a:effectLst>
            <a:glow rad="101600">
              <a:schemeClr val="accent4">
                <a:satMod val="175000"/>
                <a:alpha val="40000"/>
              </a:schemeClr>
            </a:glow>
          </a:effectLst>
          <a:scene3d>
            <a:camera prst="perspectiveRelaxed" fov="4500000">
              <a:rot lat="19759836" lon="1699998" rev="20564384"/>
            </a:camera>
            <a:lightRig rig="threePt" dir="t"/>
          </a:scene3d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DE" sz="4800" cap="none" spc="50" smtClean="0">
                <a:ln w="38100" cmpd="sng">
                  <a:solidFill>
                    <a:schemeClr val="bg1">
                      <a:alpha val="65000"/>
                    </a:schemeClr>
                  </a:solidFill>
                  <a:prstDash val="solid"/>
                </a:ln>
                <a:noFill/>
                <a:effectLst>
                  <a:glow rad="203200">
                    <a:schemeClr val="tx1">
                      <a:alpha val="66000"/>
                    </a:schemeClr>
                  </a:glow>
                </a:effectLst>
                <a:latin typeface="Arial Rounded MT Bold" panose="020F0704030504030204" pitchFamily="34" charset="0"/>
              </a:rPr>
              <a:t>Rubbish IN</a:t>
            </a:r>
            <a:r>
              <a:rPr lang="de-DE" sz="4800" cap="none" spc="600" smtClean="0">
                <a:ln w="38100" cmpd="sng">
                  <a:solidFill>
                    <a:schemeClr val="bg1">
                      <a:alpha val="65000"/>
                    </a:schemeClr>
                  </a:solidFill>
                  <a:prstDash val="solid"/>
                </a:ln>
                <a:noFill/>
                <a:effectLst>
                  <a:glow rad="203200">
                    <a:schemeClr val="tx1">
                      <a:alpha val="66000"/>
                    </a:schemeClr>
                  </a:glow>
                </a:effectLst>
                <a:latin typeface="Arial Rounded MT Bold" panose="020F0704030504030204" pitchFamily="34" charset="0"/>
              </a:rPr>
              <a:t>...</a:t>
            </a:r>
          </a:p>
          <a:p>
            <a:pPr algn="ctr">
              <a:lnSpc>
                <a:spcPct val="150000"/>
              </a:lnSpc>
            </a:pPr>
            <a:r>
              <a:rPr lang="de-DE" sz="4800" cap="none" spc="50" smtClean="0">
                <a:ln w="38100" cmpd="sng">
                  <a:solidFill>
                    <a:schemeClr val="bg1">
                      <a:alpha val="65000"/>
                    </a:schemeClr>
                  </a:solidFill>
                  <a:prstDash val="solid"/>
                </a:ln>
                <a:noFill/>
                <a:effectLst>
                  <a:glow rad="203200">
                    <a:schemeClr val="tx1">
                      <a:alpha val="66000"/>
                    </a:schemeClr>
                  </a:glow>
                </a:effectLst>
                <a:latin typeface="Arial Rounded MT Bold" panose="020F0704030504030204" pitchFamily="34" charset="0"/>
              </a:rPr>
              <a:t>Rubbish OUT</a:t>
            </a:r>
            <a:r>
              <a:rPr lang="de-DE" sz="6600" cap="none" spc="50" smtClean="0">
                <a:ln w="38100" cmpd="sng">
                  <a:solidFill>
                    <a:schemeClr val="bg1">
                      <a:alpha val="65000"/>
                    </a:schemeClr>
                  </a:solidFill>
                  <a:prstDash val="solid"/>
                </a:ln>
                <a:noFill/>
                <a:effectLst>
                  <a:glow rad="203200">
                    <a:schemeClr val="tx1">
                      <a:alpha val="66000"/>
                    </a:schemeClr>
                  </a:glow>
                </a:effectLst>
                <a:latin typeface="Arial Rounded MT Bold" panose="020F0704030504030204" pitchFamily="34" charset="0"/>
              </a:rPr>
              <a:t> </a:t>
            </a:r>
            <a:r>
              <a:rPr lang="de-DE" sz="4800" cap="none" spc="50" smtClean="0">
                <a:ln w="38100" cmpd="sng">
                  <a:solidFill>
                    <a:schemeClr val="bg1">
                      <a:alpha val="65000"/>
                    </a:schemeClr>
                  </a:solidFill>
                  <a:prstDash val="solid"/>
                </a:ln>
                <a:noFill/>
                <a:effectLst>
                  <a:glow rad="203200">
                    <a:schemeClr val="tx1">
                      <a:alpha val="66000"/>
                    </a:schemeClr>
                  </a:glow>
                </a:effectLst>
                <a:latin typeface="Arial Rounded MT Bold" panose="020F0704030504030204" pitchFamily="34" charset="0"/>
              </a:rPr>
              <a:t>!</a:t>
            </a:r>
            <a:endParaRPr lang="de-DE" sz="4800" cap="none" spc="50">
              <a:ln w="38100" cmpd="sng">
                <a:solidFill>
                  <a:schemeClr val="bg1">
                    <a:alpha val="65000"/>
                  </a:schemeClr>
                </a:solidFill>
                <a:prstDash val="solid"/>
              </a:ln>
              <a:noFill/>
              <a:effectLst>
                <a:glow rad="203200">
                  <a:schemeClr val="tx1">
                    <a:alpha val="66000"/>
                  </a:schemeClr>
                </a:glow>
              </a:effectLst>
              <a:latin typeface="Arial Rounded MT Bold" panose="020F0704030504030204" pitchFamily="34" charset="0"/>
            </a:endParaRPr>
          </a:p>
        </p:txBody>
      </p:sp>
      <p:grpSp>
        <p:nvGrpSpPr>
          <p:cNvPr id="19" name="Gruppieren 18"/>
          <p:cNvGrpSpPr/>
          <p:nvPr/>
        </p:nvGrpSpPr>
        <p:grpSpPr>
          <a:xfrm>
            <a:off x="0" y="4648194"/>
            <a:ext cx="9144000" cy="1828805"/>
            <a:chOff x="0" y="4648194"/>
            <a:chExt cx="9144000" cy="1828805"/>
          </a:xfrm>
        </p:grpSpPr>
        <p:sp>
          <p:nvSpPr>
            <p:cNvPr id="38" name="Rechteck 37"/>
            <p:cNvSpPr/>
            <p:nvPr/>
          </p:nvSpPr>
          <p:spPr>
            <a:xfrm rot="10800000">
              <a:off x="0" y="4648194"/>
              <a:ext cx="9144000" cy="1828805"/>
            </a:xfrm>
            <a:prstGeom prst="rect">
              <a:avLst/>
            </a:prstGeom>
            <a:gradFill flip="none" rotWithShape="1">
              <a:gsLst>
                <a:gs pos="0">
                  <a:schemeClr val="bg2">
                    <a:lumMod val="50000"/>
                  </a:schemeClr>
                </a:gs>
                <a:gs pos="17000">
                  <a:schemeClr val="bg2">
                    <a:lumMod val="75000"/>
                  </a:schemeClr>
                </a:gs>
                <a:gs pos="70000">
                  <a:schemeClr val="bg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6" name="Grafik 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184" y="5138926"/>
              <a:ext cx="1516537" cy="1049215"/>
            </a:xfrm>
            <a:prstGeom prst="rect">
              <a:avLst/>
            </a:prstGeom>
            <a:effectLst>
              <a:outerShdw blurRad="50800" dist="38100" dir="8100000" algn="tr" rotWithShape="0">
                <a:schemeClr val="tx1">
                  <a:alpha val="88000"/>
                </a:schemeClr>
              </a:outerShdw>
            </a:effectLst>
          </p:spPr>
        </p:pic>
        <p:pic>
          <p:nvPicPr>
            <p:cNvPr id="10" name="Grafik 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7907" y="5129339"/>
              <a:ext cx="1518097" cy="1068388"/>
            </a:xfrm>
            <a:prstGeom prst="rect">
              <a:avLst/>
            </a:prstGeom>
            <a:effectLst>
              <a:outerShdw blurRad="50800" dist="38100" dir="8100000" algn="tr" rotWithShape="0">
                <a:schemeClr val="tx1">
                  <a:alpha val="88000"/>
                </a:schemeClr>
              </a:outerShdw>
            </a:effectLst>
          </p:spPr>
        </p:pic>
        <p:pic>
          <p:nvPicPr>
            <p:cNvPr id="16" name="Grafik 1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67600" y="5138927"/>
              <a:ext cx="1495567" cy="1049214"/>
            </a:xfrm>
            <a:prstGeom prst="rect">
              <a:avLst/>
            </a:prstGeom>
            <a:effectLst>
              <a:outerShdw blurRad="50800" dist="38100" dir="8100000" algn="tr" rotWithShape="0">
                <a:schemeClr val="tx1">
                  <a:alpha val="88000"/>
                </a:schemeClr>
              </a:outerShdw>
            </a:effectLst>
          </p:spPr>
        </p:pic>
        <p:pic>
          <p:nvPicPr>
            <p:cNvPr id="13" name="Grafik 1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32753" y="5138927"/>
              <a:ext cx="1510221" cy="1049215"/>
            </a:xfrm>
            <a:prstGeom prst="rect">
              <a:avLst/>
            </a:prstGeom>
            <a:effectLst>
              <a:outerShdw blurRad="50800" dist="38100" dir="8100000" algn="tr" rotWithShape="0">
                <a:schemeClr val="tx1">
                  <a:alpha val="88000"/>
                </a:schemeClr>
              </a:outerShdw>
            </a:effectLst>
          </p:spPr>
        </p:pic>
        <p:sp>
          <p:nvSpPr>
            <p:cNvPr id="36" name="Textfeld 35"/>
            <p:cNvSpPr txBox="1"/>
            <p:nvPr/>
          </p:nvSpPr>
          <p:spPr>
            <a:xfrm>
              <a:off x="137746" y="4707811"/>
              <a:ext cx="88254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spc="300" smtClean="0">
                  <a:solidFill>
                    <a:schemeClr val="accent2">
                      <a:lumMod val="50000"/>
                    </a:schemeClr>
                  </a:solidFill>
                </a:rPr>
                <a:t>„</a:t>
              </a:r>
              <a:r>
                <a:rPr lang="de-DE" sz="1400" b="1" i="1" spc="300" smtClean="0">
                  <a:solidFill>
                    <a:schemeClr val="accent2">
                      <a:lumMod val="50000"/>
                    </a:schemeClr>
                  </a:solidFill>
                </a:rPr>
                <a:t>TOP 4</a:t>
              </a:r>
              <a:r>
                <a:rPr lang="de-DE" sz="1400" spc="300" smtClean="0">
                  <a:solidFill>
                    <a:schemeClr val="accent2">
                      <a:lumMod val="50000"/>
                    </a:schemeClr>
                  </a:solidFill>
                </a:rPr>
                <a:t>“ </a:t>
              </a:r>
              <a:r>
                <a:rPr lang="de-DE" sz="1400" spc="400" smtClean="0">
                  <a:solidFill>
                    <a:schemeClr val="accent2">
                      <a:lumMod val="50000"/>
                    </a:schemeClr>
                  </a:solidFill>
                </a:rPr>
                <a:t>of contaminants in collected flatglass waste :</a:t>
              </a:r>
              <a:endParaRPr lang="en-GB" sz="1400" spc="40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37" name="Textfeld 36"/>
            <p:cNvSpPr txBox="1"/>
            <p:nvPr/>
          </p:nvSpPr>
          <p:spPr>
            <a:xfrm>
              <a:off x="152400" y="6188142"/>
              <a:ext cx="1520881" cy="27699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de-DE" sz="1200" b="1" spc="5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73000"/>
                      </a:srgbClr>
                    </a:outerShdw>
                  </a:effectLst>
                </a:rPr>
                <a:t>c.s.p.</a:t>
              </a:r>
              <a:endParaRPr lang="en-GB" sz="1200" b="1" spc="5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73000"/>
                    </a:srgbClr>
                  </a:outerShdw>
                </a:effectLst>
              </a:endParaRPr>
            </a:p>
          </p:txBody>
        </p:sp>
        <p:sp>
          <p:nvSpPr>
            <p:cNvPr id="42" name="Textfeld 41"/>
            <p:cNvSpPr txBox="1"/>
            <p:nvPr/>
          </p:nvSpPr>
          <p:spPr>
            <a:xfrm>
              <a:off x="2587247" y="6188142"/>
              <a:ext cx="1520881" cy="27699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de-DE" sz="1200" b="1" spc="5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glass ceramics </a:t>
              </a:r>
              <a:endParaRPr lang="en-GB" sz="1200" b="1" spc="5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3" name="Textfeld 42"/>
            <p:cNvSpPr txBox="1"/>
            <p:nvPr/>
          </p:nvSpPr>
          <p:spPr>
            <a:xfrm>
              <a:off x="5022094" y="6188142"/>
              <a:ext cx="1520881" cy="27699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de-DE" sz="1200" b="1" spc="5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metals (f, nf) </a:t>
              </a:r>
              <a:endParaRPr lang="en-GB" sz="1200" b="1" spc="5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4" name="Textfeld 43"/>
            <p:cNvSpPr txBox="1"/>
            <p:nvPr/>
          </p:nvSpPr>
          <p:spPr>
            <a:xfrm>
              <a:off x="7456940" y="6188142"/>
              <a:ext cx="1520881" cy="27699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de-DE" sz="1200" b="1" spc="5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plastic, wood, ...</a:t>
              </a:r>
              <a:endParaRPr lang="en-GB" sz="1200" b="1" spc="5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33" name="Textfeld 32"/>
          <p:cNvSpPr txBox="1"/>
          <p:nvPr/>
        </p:nvSpPr>
        <p:spPr>
          <a:xfrm>
            <a:off x="0" y="0"/>
            <a:ext cx="9144000" cy="216000"/>
          </a:xfrm>
          <a:prstGeom prst="rect">
            <a:avLst/>
          </a:prstGeom>
          <a:gradFill>
            <a:gsLst>
              <a:gs pos="16000">
                <a:srgbClr val="006550"/>
              </a:gs>
              <a:gs pos="69000">
                <a:schemeClr val="bg1"/>
              </a:gs>
            </a:gsLst>
            <a:lin ang="10800000" scaled="1"/>
          </a:gradFill>
        </p:spPr>
        <p:txBody>
          <a:bodyPr wrap="square" rtlCol="0" anchor="ctr">
            <a:noAutofit/>
          </a:bodyPr>
          <a:lstStyle/>
          <a:p>
            <a:pPr algn="r"/>
            <a:r>
              <a:rPr lang="de-DE" sz="1200" b="1" smtClean="0">
                <a:solidFill>
                  <a:schemeClr val="bg1"/>
                </a:solidFill>
              </a:rPr>
              <a:t>Challenges in flatglass processing </a:t>
            </a:r>
            <a:endParaRPr lang="en-GB" sz="1200" b="1">
              <a:solidFill>
                <a:schemeClr val="bg1"/>
              </a:solidFill>
            </a:endParaRPr>
          </a:p>
        </p:txBody>
      </p:sp>
      <p:sp>
        <p:nvSpPr>
          <p:cNvPr id="34" name="Textfeld 33"/>
          <p:cNvSpPr txBox="1"/>
          <p:nvPr/>
        </p:nvSpPr>
        <p:spPr>
          <a:xfrm>
            <a:off x="5354164" y="685800"/>
            <a:ext cx="3686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smtClean="0">
                <a:solidFill>
                  <a:srgbClr val="006550"/>
                </a:solidFill>
              </a:rPr>
              <a:t>We don´t want . . .</a:t>
            </a:r>
            <a:endParaRPr lang="en-GB" b="1">
              <a:solidFill>
                <a:srgbClr val="0065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819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k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5" name="Textfeld 44"/>
          <p:cNvSpPr txBox="1"/>
          <p:nvPr/>
        </p:nvSpPr>
        <p:spPr>
          <a:xfrm>
            <a:off x="0" y="0"/>
            <a:ext cx="9144000" cy="216000"/>
          </a:xfrm>
          <a:prstGeom prst="rect">
            <a:avLst/>
          </a:prstGeom>
          <a:gradFill>
            <a:gsLst>
              <a:gs pos="16000">
                <a:srgbClr val="006550"/>
              </a:gs>
              <a:gs pos="69000">
                <a:schemeClr val="bg1"/>
              </a:gs>
            </a:gsLst>
            <a:lin ang="10800000" scaled="1"/>
          </a:gradFill>
        </p:spPr>
        <p:txBody>
          <a:bodyPr wrap="square" rtlCol="0" anchor="ctr">
            <a:noAutofit/>
          </a:bodyPr>
          <a:lstStyle/>
          <a:p>
            <a:pPr algn="r"/>
            <a:r>
              <a:rPr lang="de-DE" sz="1200" b="1" smtClean="0">
                <a:solidFill>
                  <a:schemeClr val="bg1"/>
                </a:solidFill>
              </a:rPr>
              <a:t>Main processing steps in flatglass recycling </a:t>
            </a:r>
            <a:endParaRPr lang="en-GB" sz="1200" b="1">
              <a:solidFill>
                <a:schemeClr val="bg1"/>
              </a:solidFill>
            </a:endParaRPr>
          </a:p>
        </p:txBody>
      </p:sp>
      <p:pic>
        <p:nvPicPr>
          <p:cNvPr id="55" name="Grafik 5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4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3009"/>
            <a:ext cx="9144000" cy="1793718"/>
          </a:xfrm>
          <a:prstGeom prst="rect">
            <a:avLst/>
          </a:prstGeom>
        </p:spPr>
      </p:pic>
      <p:grpSp>
        <p:nvGrpSpPr>
          <p:cNvPr id="5" name="Gruppieren 4"/>
          <p:cNvGrpSpPr/>
          <p:nvPr/>
        </p:nvGrpSpPr>
        <p:grpSpPr>
          <a:xfrm>
            <a:off x="0" y="3360791"/>
            <a:ext cx="8600572" cy="2399112"/>
            <a:chOff x="0" y="3360791"/>
            <a:chExt cx="8600572" cy="2399112"/>
          </a:xfrm>
        </p:grpSpPr>
        <p:sp>
          <p:nvSpPr>
            <p:cNvPr id="63" name="Rechteck 62"/>
            <p:cNvSpPr/>
            <p:nvPr/>
          </p:nvSpPr>
          <p:spPr>
            <a:xfrm>
              <a:off x="0" y="3666114"/>
              <a:ext cx="8571262" cy="369332"/>
            </a:xfrm>
            <a:prstGeom prst="rect">
              <a:avLst/>
            </a:prstGeom>
            <a:gradFill flip="none" rotWithShape="1">
              <a:gsLst>
                <a:gs pos="0">
                  <a:srgbClr val="006550">
                    <a:tint val="66000"/>
                    <a:satMod val="160000"/>
                  </a:srgbClr>
                </a:gs>
                <a:gs pos="12000">
                  <a:srgbClr val="006550">
                    <a:tint val="44500"/>
                    <a:satMod val="160000"/>
                  </a:srgbClr>
                </a:gs>
                <a:gs pos="100000">
                  <a:srgbClr val="006550"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4" name="Grafik 3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9600" y="3666114"/>
              <a:ext cx="4180972" cy="2093789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7" name="Textfeld 56"/>
            <p:cNvSpPr txBox="1"/>
            <p:nvPr/>
          </p:nvSpPr>
          <p:spPr>
            <a:xfrm>
              <a:off x="410308" y="3666114"/>
              <a:ext cx="39330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1600" smtClean="0">
                  <a:solidFill>
                    <a:schemeClr val="accent5">
                      <a:lumMod val="25000"/>
                    </a:schemeClr>
                  </a:solidFill>
                </a:rPr>
                <a:t>cullet quality </a:t>
              </a:r>
              <a:endParaRPr lang="en-GB" sz="1600">
                <a:solidFill>
                  <a:schemeClr val="accent5">
                    <a:lumMod val="25000"/>
                  </a:schemeClr>
                </a:solidFill>
              </a:endParaRPr>
            </a:p>
          </p:txBody>
        </p:sp>
        <p:sp>
          <p:nvSpPr>
            <p:cNvPr id="65" name="Textfeld 64"/>
            <p:cNvSpPr txBox="1"/>
            <p:nvPr/>
          </p:nvSpPr>
          <p:spPr>
            <a:xfrm>
              <a:off x="3048000" y="3360791"/>
              <a:ext cx="6096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dirty="0" err="1" smtClean="0">
                  <a:solidFill>
                    <a:schemeClr val="accent5">
                      <a:lumMod val="25000"/>
                    </a:schemeClr>
                  </a:solidFill>
                </a:rPr>
                <a:t>to</a:t>
              </a:r>
              <a:r>
                <a:rPr lang="de-DE" sz="1400" dirty="0" smtClean="0">
                  <a:solidFill>
                    <a:schemeClr val="accent5">
                      <a:lumMod val="25000"/>
                    </a:schemeClr>
                  </a:solidFill>
                </a:rPr>
                <a:t> </a:t>
              </a:r>
              <a:endParaRPr lang="en-GB" sz="1400" dirty="0">
                <a:solidFill>
                  <a:schemeClr val="accent5">
                    <a:lumMod val="25000"/>
                  </a:schemeClr>
                </a:solidFill>
              </a:endParaRPr>
            </a:p>
          </p:txBody>
        </p:sp>
      </p:grpSp>
      <p:grpSp>
        <p:nvGrpSpPr>
          <p:cNvPr id="6" name="Gruppieren 5"/>
          <p:cNvGrpSpPr/>
          <p:nvPr/>
        </p:nvGrpSpPr>
        <p:grpSpPr>
          <a:xfrm>
            <a:off x="4390292" y="2632496"/>
            <a:ext cx="4180970" cy="1710904"/>
            <a:chOff x="4390292" y="2632496"/>
            <a:chExt cx="4180970" cy="1710904"/>
          </a:xfrm>
        </p:grpSpPr>
        <p:sp>
          <p:nvSpPr>
            <p:cNvPr id="29" name="Pfeil nach unten 28"/>
            <p:cNvSpPr/>
            <p:nvPr/>
          </p:nvSpPr>
          <p:spPr>
            <a:xfrm>
              <a:off x="6014786" y="2632496"/>
              <a:ext cx="990600" cy="1710904"/>
            </a:xfrm>
            <a:prstGeom prst="downArrow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0070C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6" name="Textfeld 65"/>
            <p:cNvSpPr txBox="1"/>
            <p:nvPr/>
          </p:nvSpPr>
          <p:spPr>
            <a:xfrm>
              <a:off x="4390292" y="3055112"/>
              <a:ext cx="41809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000" b="1" smtClean="0">
                  <a:solidFill>
                    <a:srgbClr val="0070C0"/>
                  </a:solidFill>
                </a:rPr>
                <a:t>FLATGLASS PROCESSING LINE</a:t>
              </a:r>
              <a:endParaRPr lang="en-GB" sz="2000" b="1">
                <a:solidFill>
                  <a:srgbClr val="0070C0"/>
                </a:solidFill>
              </a:endParaRPr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0" y="723372"/>
            <a:ext cx="8571262" cy="2093790"/>
            <a:chOff x="0" y="723372"/>
            <a:chExt cx="8571262" cy="2093790"/>
          </a:xfrm>
        </p:grpSpPr>
        <p:sp>
          <p:nvSpPr>
            <p:cNvPr id="24" name="Rechteck 23"/>
            <p:cNvSpPr/>
            <p:nvPr/>
          </p:nvSpPr>
          <p:spPr>
            <a:xfrm>
              <a:off x="0" y="2447830"/>
              <a:ext cx="8571262" cy="369332"/>
            </a:xfrm>
            <a:prstGeom prst="rect">
              <a:avLst/>
            </a:prstGeom>
            <a:gradFill flip="none" rotWithShape="1">
              <a:gsLst>
                <a:gs pos="0">
                  <a:srgbClr val="006550">
                    <a:tint val="66000"/>
                    <a:satMod val="160000"/>
                  </a:srgbClr>
                </a:gs>
                <a:gs pos="12000">
                  <a:srgbClr val="006550">
                    <a:tint val="44500"/>
                    <a:satMod val="160000"/>
                  </a:srgbClr>
                </a:gs>
                <a:gs pos="100000">
                  <a:srgbClr val="006550"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Textfeld 18"/>
            <p:cNvSpPr txBox="1"/>
            <p:nvPr/>
          </p:nvSpPr>
          <p:spPr>
            <a:xfrm>
              <a:off x="0" y="1286107"/>
              <a:ext cx="43902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smtClean="0">
                  <a:solidFill>
                    <a:srgbClr val="006550"/>
                  </a:solidFill>
                </a:rPr>
                <a:t> It´s a hard job anyway . . .</a:t>
              </a:r>
              <a:endParaRPr lang="en-GB" b="1">
                <a:solidFill>
                  <a:srgbClr val="006550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381000" y="2447829"/>
              <a:ext cx="39330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1600" smtClean="0">
                  <a:solidFill>
                    <a:schemeClr val="accent5">
                      <a:lumMod val="25000"/>
                    </a:schemeClr>
                  </a:solidFill>
                </a:rPr>
                <a:t>feedstock quality </a:t>
              </a:r>
              <a:endParaRPr lang="en-GB" sz="1600">
                <a:solidFill>
                  <a:schemeClr val="accent5">
                    <a:lumMod val="25000"/>
                  </a:schemeClr>
                </a:solidFill>
              </a:endParaRPr>
            </a:p>
          </p:txBody>
        </p:sp>
        <p:sp>
          <p:nvSpPr>
            <p:cNvPr id="64" name="Textfeld 63"/>
            <p:cNvSpPr txBox="1"/>
            <p:nvPr/>
          </p:nvSpPr>
          <p:spPr>
            <a:xfrm>
              <a:off x="2590800" y="2140052"/>
              <a:ext cx="6096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smtClean="0">
                  <a:solidFill>
                    <a:schemeClr val="accent5">
                      <a:lumMod val="25000"/>
                    </a:schemeClr>
                  </a:solidFill>
                </a:rPr>
                <a:t>from</a:t>
              </a:r>
              <a:endParaRPr lang="en-GB" sz="1400">
                <a:solidFill>
                  <a:schemeClr val="accent5">
                    <a:lumMod val="25000"/>
                  </a:schemeClr>
                </a:solidFill>
              </a:endParaRPr>
            </a:p>
          </p:txBody>
        </p:sp>
        <p:pic>
          <p:nvPicPr>
            <p:cNvPr id="3" name="Grafik 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90292" y="723372"/>
              <a:ext cx="4180970" cy="2093789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2559131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976</Words>
  <Application>Microsoft Office PowerPoint</Application>
  <PresentationFormat>Bildschirmpräsentation (4:3)</PresentationFormat>
  <Paragraphs>206</Paragraphs>
  <Slides>15</Slides>
  <Notes>5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16" baseType="lpstr">
      <vt:lpstr>Default Design</vt:lpstr>
      <vt:lpstr>Insights on the   RECYCLING OF FLATGLASS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 THANK YOU  !</vt:lpstr>
    </vt:vector>
  </TitlesOfParts>
  <Company>FEBEM-FEGE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bska</dc:creator>
  <cp:lastModifiedBy>uphoff</cp:lastModifiedBy>
  <cp:revision>202</cp:revision>
  <dcterms:created xsi:type="dcterms:W3CDTF">2011-03-28T13:33:53Z</dcterms:created>
  <dcterms:modified xsi:type="dcterms:W3CDTF">2017-06-13T19:20:35Z</dcterms:modified>
</cp:coreProperties>
</file>